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78e8b48e0d_5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g378e8b48e0d_5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78e8b48e0d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378e8b48e0d_0_1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78e8b48e0d_2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g378e8b48e0d_2_11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793cfdc33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793cfdc33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78e8b48e0d_0_1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378e8b48e0d_0_12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78e8b48e0d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78e8b48e0d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78e8b48e0d_2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g378e8b48e0d_2_12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378e8b48e0d_2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378e8b48e0d_2_13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8e8b48e0d_2_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g378e8b48e0d_2_8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78e8b48e0d_2_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g378e8b48e0d_2_8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78e8b48e0d_2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g378e8b48e0d_2_9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78e8b48e0d_2_9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378e8b48e0d_2_9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793cfdc33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793cfdc33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8e8b48e0d_2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g378e8b48e0d_2_10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78e8b48e0d_2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378e8b48e0d_2_106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793cfdc332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793cfdc332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457200" y="1200150"/>
            <a:ext cx="82296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457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124200" y="4767263"/>
            <a:ext cx="2895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553200" y="4767263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github.com/euro-ix/rfc8950-ixp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600">
                <a:latin typeface="Calibri"/>
                <a:ea typeface="Calibri"/>
                <a:cs typeface="Calibri"/>
                <a:sym typeface="Calibri"/>
              </a:rPr>
              <a:t>LABS ON AN IPV6-FIRST IXP</a:t>
            </a:r>
            <a:endParaRPr sz="5400"/>
          </a:p>
        </p:txBody>
      </p:sp>
      <p:sp>
        <p:nvSpPr>
          <p:cNvPr id="61" name="Google Shape;61;p14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lang="it">
                <a:solidFill>
                  <a:srgbClr val="888888"/>
                </a:solidFill>
              </a:rPr>
              <a:t>Operational Summary of the Labs: Backbone, L2VPN, L3VPN, and RFC8950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>
            <p:ph type="title"/>
          </p:nvPr>
        </p:nvSpPr>
        <p:spPr>
          <a:xfrm>
            <a:off x="311700" y="337850"/>
            <a:ext cx="8520600" cy="67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Code Snippets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23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 vpn-instance PRIVATE_L3VPN_IPV4-IPV6_200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ipv4-family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route-distinguisher 198.51.100.1:200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apply-label per-instance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vpn-target 200:64500 export-extcommunity evpn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vpn-target 200:64500 import-extcommunity evpn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ipv6-family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route-distinguisher 198.51.100.1:200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apply-label per-instance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vpn-target 200:64500 export-extcommunity evpn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vpn-target 200:64500 import-extcommunity evpn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 GigabitEthernet0/1/10.200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vlan-type dot1q 200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description "L3 VLAN 200"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ip binding vpn-instance PRIVATE_L3VPN_IPV4-IPV6_200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ipv6 enable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ip address 203.0.113.1 255.255.255.254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ipv6 address 3FFF:2:1::1/127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23"/>
          <p:cNvSpPr txBox="1"/>
          <p:nvPr>
            <p:ph idx="2" type="body"/>
          </p:nvPr>
        </p:nvSpPr>
        <p:spPr>
          <a:xfrm>
            <a:off x="4691975" y="1152475"/>
            <a:ext cx="414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77500"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i="1" lang="it">
                <a:solidFill>
                  <a:schemeClr val="dk1"/>
                </a:solidFill>
              </a:rPr>
              <a:t>BGP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ipv4-family vpn-instance PRIVATE_L3VPN_IPV4-IPV6_200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import-route direct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advertise l2vpn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segment-routing ipv6 locator srv6be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segment-routing ipv6 best-effort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203.0.113.0 as-number 64501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203.0.113.0 route-policy Peering_Point_Rule export</a:t>
            </a:r>
            <a:br>
              <a:rPr i="1" lang="it">
                <a:solidFill>
                  <a:schemeClr val="dk1"/>
                </a:solidFill>
              </a:rPr>
            </a:b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ipv6-family vpn-instance PRIVATE_L3VPN_IPV4-IPV6_200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import-route direct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advertise l2vpn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segment-routing ipv6 locator srv6be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segment-routing ipv6 best-effort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3FFF:2:1:: as-number 64501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3FFF:2:1:: route-policy Peering_Point_Rule_ipv6 expor</a:t>
            </a:r>
            <a:r>
              <a:rPr i="1" lang="it">
                <a:solidFill>
                  <a:schemeClr val="dk1"/>
                </a:solidFill>
              </a:rPr>
              <a:t>t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</a:t>
            </a: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bs</a:t>
            </a:r>
            <a:r>
              <a:rPr lang="it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3 — RFC8950</a:t>
            </a:r>
            <a:endParaRPr/>
          </a:p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>
            <a:off x="457200" y="1200150"/>
            <a:ext cx="8229600" cy="3712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8448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0"/>
              <a:buChar char="●"/>
            </a:pPr>
            <a:r>
              <a:rPr lang="it" sz="22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</a:t>
            </a:r>
            <a:endParaRPr sz="22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6230" lvl="1" marL="7429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0"/>
              <a:buChar char="○"/>
            </a:pPr>
            <a:r>
              <a:rPr lang="it" sz="22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 IPv6 next-hop for IPv4 routes at an IXP using the extended-nexthop model.</a:t>
            </a:r>
            <a:endParaRPr sz="22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6230" lvl="1" marL="7429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0"/>
              <a:buChar char="○"/>
            </a:pPr>
            <a:r>
              <a:rPr lang="it" sz="22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GitHub Repository —</a:t>
            </a:r>
            <a:r>
              <a:rPr lang="it" sz="238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https://github.com/euro-ix/rfc8950-ixp</a:t>
            </a:r>
            <a:endParaRPr sz="23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4480" lvl="0" marL="34290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0"/>
              <a:buChar char="●"/>
            </a:pPr>
            <a:r>
              <a:rPr lang="it" sz="22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Points</a:t>
            </a:r>
            <a:endParaRPr sz="22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6230" lvl="1" marL="7429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0"/>
              <a:buChar char="○"/>
            </a:pPr>
            <a:r>
              <a:rPr lang="it" sz="22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Routing Policy to set next-hop self on aggregated routes.</a:t>
            </a:r>
            <a:endParaRPr sz="22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6230" lvl="1" marL="74295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80"/>
              <a:buChar char="○"/>
            </a:pPr>
            <a:r>
              <a:rPr lang="it" sz="228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BGP Group Configuration with family inet extended-nexthop and an IPv6 neighbor (e.g., 3fff:1::50).</a:t>
            </a:r>
            <a:endParaRPr sz="228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9913" y="0"/>
            <a:ext cx="7984174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Code Snippets</a:t>
            </a:r>
            <a:endParaRPr/>
          </a:p>
        </p:txBody>
      </p:sp>
      <p:sp>
        <p:nvSpPr>
          <p:cNvPr id="132" name="Google Shape;132;p26"/>
          <p:cNvSpPr txBox="1"/>
          <p:nvPr>
            <p:ph idx="1" type="body"/>
          </p:nvPr>
        </p:nvSpPr>
        <p:spPr>
          <a:xfrm>
            <a:off x="311700" y="1152475"/>
            <a:ext cx="3999900" cy="3807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interfaces {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xe-0/1/1 {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description "LINK F1A-1 GE 0/1/10";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flexible-vlan-tagging;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encapsulation flexible-ethernet-services;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gigether-options {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no-auto-negotiation;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speed 1g;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}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unit 100 {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description "L2 VLAN 100";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vlan-id 100;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family inet;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family inet6 {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address 3fff:1::1/64;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}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routing-options {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router-id 192.0.2.1;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rPr i="1" lang="it" sz="10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autonomous-system 64501;</a:t>
            </a:r>
            <a:endParaRPr i="1"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5"/>
              <a:buFont typeface="Arial"/>
              <a:buNone/>
            </a:pPr>
            <a:r>
              <a:t/>
            </a:r>
            <a:endParaRPr i="1"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05"/>
              <a:buNone/>
            </a:pPr>
            <a:r>
              <a:t/>
            </a:r>
            <a:endParaRPr i="1" sz="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6"/>
          <p:cNvSpPr txBox="1"/>
          <p:nvPr>
            <p:ph idx="2" type="body"/>
          </p:nvPr>
        </p:nvSpPr>
        <p:spPr>
          <a:xfrm>
            <a:off x="4691975" y="1152475"/>
            <a:ext cx="414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policy-options {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policy-statement NH-SELF {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then {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next-hop self;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}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}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policy-statement REJECT-ALL {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term default {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then reject;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}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}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7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}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275"/>
              <a:buNone/>
            </a:pPr>
            <a:r>
              <a:t/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SzPts val="275"/>
              <a:buNone/>
            </a:pP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protocols {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bgp {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group RFC8950 {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type external;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local-address 3fff:1::1;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family inet {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unicast {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extended-nexthop;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}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}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family inet6 {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unicast;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}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export [ NH-SELF REJECT-ALL ];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peer-as 64502;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local-as 64501;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neighbor 3fff:1::50;</a:t>
            </a:r>
            <a:b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i="1" lang="it" sz="8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}</a:t>
            </a:r>
            <a:endParaRPr i="1" sz="8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95000"/>
              </a:lnSpc>
              <a:spcBef>
                <a:spcPts val="1200"/>
              </a:spcBef>
              <a:spcAft>
                <a:spcPts val="1200"/>
              </a:spcAft>
              <a:buSzPts val="275"/>
              <a:buNone/>
            </a:pPr>
            <a:r>
              <a:t/>
            </a:r>
            <a:endParaRPr i="1" sz="35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RFC8950 — Vendor Limit</a:t>
            </a:r>
            <a:endParaRPr/>
          </a:p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Adopted L2 Configuration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lab uses a Layer 2 setup for RFC8950. 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 choice was driven by vendor compatibility constraints.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Interoperability Issue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Huawei devices are not supported in the lab’s GitHub repository.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●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Adopted Solution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Char char="○"/>
            </a:pPr>
            <a:r>
              <a:rPr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RFC8950 was implemented exclusively on Juniper routers. This enables functional testing of IPv6 next-hop for IPv4 routes.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Resilience &amp; Troubleshooting</a:t>
            </a:r>
            <a:endParaRPr/>
          </a:p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/>
          </a:bodyPr>
          <a:lstStyle/>
          <a:p>
            <a:pPr indent="-3124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Implemented Best Practices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417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BFD + FRR (TI-LFA) for fast failover and rapid convergence.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417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Segment Routing for advanced traffic steering and enhanced network visibility.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417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 of VRF/EVPN to ensure multi-tenant isolation and precise control over BGP route advertisement.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Final Considerations</a:t>
            </a:r>
            <a:endParaRPr/>
          </a:p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IPv6-first approach simplifies the data plane (SRv6) and reduces the need for MPLS protocols like LDP and RSVP.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EVPN + SRv6 provides flexibility for both Layer 2 and Layer 3 services, and scalability for IXP environments.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Monitoring and export/import policies are essential for ensuring security and operational stability.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/>
              <a:t> LABS COMPLETED</a:t>
            </a:r>
            <a:endParaRPr/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31800" lvl="0" marL="3429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Backbone Overview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31800" lvl="0" marL="3429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 1 — L2VPN (EVPN + SRv6)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31800" lvl="0" marL="3429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 2 — L3VPN Dual-Stack (IPv4/IPv6)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31800" lvl="0" marL="342900" rtl="0" algn="l">
              <a:spcBef>
                <a:spcPts val="0"/>
              </a:spcBef>
              <a:spcAft>
                <a:spcPts val="0"/>
              </a:spcAft>
              <a:buSzPts val="32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Lab 3 — RFC8950 (IPv6 Next-Hop for IPv4 Routes)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742950" rtl="0" algn="l">
              <a:spcBef>
                <a:spcPts val="56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Backbone — overview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85000"/>
          </a:bodyPr>
          <a:lstStyle/>
          <a:p>
            <a:pPr indent="-31242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General Design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417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IPv6-first architecture for both links and routing.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417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IS-IS used as the IGP, ensuring scalability for EVPN, combined with SRv6 as the data plane.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417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BGP for overlay, handling SRv6 route distribution and managing both iBGP and eBGP sessions.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Backbone — Key Configurations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718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●"/>
            </a:pPr>
            <a:r>
              <a:rPr lang="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IPv6-first link setup, ensuring native IPv6 transport across all backbone interfaces.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718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●"/>
            </a:pPr>
            <a:r>
              <a:rPr lang="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IS-IS as the Interior Gateway Protocol (IGP), chosen for its scalability and native support for IPv6, especially in EVPN deployments.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718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●"/>
            </a:pPr>
            <a:r>
              <a:rPr lang="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Segment Routing over IPv6 (SRv6) used as the data plane, enabling simplified forwarding and service chaining.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718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14285"/>
              <a:buChar char="●"/>
            </a:pPr>
            <a:r>
              <a:rPr lang="it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BGP sessions (iBGP/eBGP) established for overlay routing, including SRv6 route advertisement and VPN service distribution.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Labs</a:t>
            </a:r>
            <a:r>
              <a:rPr lang="it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 — L2VPN</a:t>
            </a: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+</a:t>
            </a:r>
            <a:r>
              <a:rPr lang="it"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SRv6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62500" lnSpcReduction="10000"/>
          </a:bodyPr>
          <a:lstStyle/>
          <a:p>
            <a:pPr indent="-266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Validate an IPv6-first backbone for EVPN Layer 2 services over SRv6.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66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Points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EVPN Instance Configuration: Use evpn vpn-instance with bd-mode, define bridge-domain, and assign an IPv4-based route distinguisher.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Layer 2 Sub-interface: Configure sub-interfaces (e.g., GigabitEthernet0/1/10.100) with rewrite pop single to support VLAN-based forwarding.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BGP Configuration: Under l2vpn-family evpn, enable advertisement with encapsulation type SRv6 using advertise encap-type srv6.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9600" y="0"/>
            <a:ext cx="75448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it" sz="4400">
                <a:latin typeface="Calibri"/>
                <a:ea typeface="Calibri"/>
                <a:cs typeface="Calibri"/>
                <a:sym typeface="Calibri"/>
              </a:rPr>
              <a:t>Code Snippets</a:t>
            </a:r>
            <a:endParaRPr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evpn vpn-instance PRIVATE_L2VPN_100 bd-mode</a:t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route-distinguisher 198.51.100.1:100</a:t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segment-routing ipv6 locator srv6be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vpn-target 100:64500 export-extcommunity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vpn-target 100:64500 import-extcommunity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 GigabitEthernet0/1/10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description "LINK MX-204 XE-0/1/1"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undo shutdown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undo dcn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interface GigabitEthernet0/1/10.100 mode l2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description "L2 VLAN 100"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encapsulation dot1q vid 100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rewrite pop single</a:t>
            </a:r>
            <a:endParaRPr i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i="1" lang="it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bridge-domain 100</a:t>
            </a:r>
            <a:endParaRPr i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0"/>
          <p:cNvSpPr txBox="1"/>
          <p:nvPr>
            <p:ph idx="2" type="body"/>
          </p:nvPr>
        </p:nvSpPr>
        <p:spPr>
          <a:xfrm>
            <a:off x="4691975" y="1152475"/>
            <a:ext cx="41403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</a:rPr>
              <a:t>bridge-domain 100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evpn binding vpn-instance PRIVATE_L2VPN_100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i="1" lang="it">
                <a:solidFill>
                  <a:schemeClr val="dk1"/>
                </a:solidFill>
              </a:rPr>
              <a:t>bgp 64500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l2vpn-family evpn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policy vpn-target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3FFF:F::2 enable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3FFF:F::2 advertise encap-type srv6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3FFF:F::3 enable</a:t>
            </a:r>
            <a:br>
              <a:rPr i="1" lang="it">
                <a:solidFill>
                  <a:schemeClr val="dk1"/>
                </a:solidFill>
              </a:rPr>
            </a:br>
            <a:r>
              <a:rPr i="1" lang="it">
                <a:solidFill>
                  <a:schemeClr val="dk1"/>
                </a:solidFill>
              </a:rPr>
              <a:t>peer 3FFF:F::3 advertise encap-type srv6</a:t>
            </a:r>
            <a:endParaRPr i="1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960"/>
              <a:buFont typeface="Calibri"/>
              <a:buNone/>
            </a:pPr>
            <a:r>
              <a:rPr lang="it" sz="3759">
                <a:latin typeface="Calibri"/>
                <a:ea typeface="Calibri"/>
                <a:cs typeface="Calibri"/>
                <a:sym typeface="Calibri"/>
              </a:rPr>
              <a:t>Labs</a:t>
            </a:r>
            <a:r>
              <a:rPr lang="it" sz="37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2 — L3VPN</a:t>
            </a:r>
            <a:r>
              <a:rPr lang="it" sz="3759">
                <a:latin typeface="Calibri"/>
                <a:ea typeface="Calibri"/>
                <a:cs typeface="Calibri"/>
                <a:sym typeface="Calibri"/>
              </a:rPr>
              <a:t>+SRv6 </a:t>
            </a:r>
            <a:r>
              <a:rPr lang="it" sz="3759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(IPv4/IPv6)</a:t>
            </a:r>
            <a:endParaRPr sz="2320"/>
          </a:p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10000"/>
          </a:bodyPr>
          <a:lstStyle/>
          <a:p>
            <a:pPr indent="-28194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369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Multi-tenant Layer 3 platform (dual-stack) using EVPN as the control plane and SRv6 as the data plane.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194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●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Key Points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369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vpn-instance configured with both ipv4-family and ipv6-family.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369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L3 sub-interface .200 with assigned IP and IPv6 addresses (e.g., 203.0.113.1 / 3FFF:2:1::1).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3690" lvl="1" marL="7429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○"/>
            </a:pPr>
            <a:r>
              <a:rPr lang="it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Advertise L2VPN EVPN within the VRF, using segment-routing locator srv6be evpn.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7225" y="0"/>
            <a:ext cx="7508626" cy="51434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