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png" ContentType="image/png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</p:sldIdLst>
  <p:sldSz cx="9144000" cy="5143500"/>
  <p:notesSz cx="9144000" cy="51435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2146673" y="1087371"/>
            <a:ext cx="4846955" cy="16103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500" b="1" i="0">
                <a:solidFill>
                  <a:srgbClr val="D1794B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2880360"/>
            <a:ext cx="6400800" cy="12858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0" i="0">
                <a:solidFill>
                  <a:srgbClr val="595959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500" b="1" i="0">
                <a:solidFill>
                  <a:srgbClr val="D1794B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rgbClr val="595959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500" b="1" i="0">
                <a:solidFill>
                  <a:srgbClr val="D1794B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457200" y="1183005"/>
            <a:ext cx="397764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4709160" y="1183005"/>
            <a:ext cx="397764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500" b="1" i="0">
                <a:solidFill>
                  <a:srgbClr val="D1794B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84724" y="505247"/>
            <a:ext cx="8021955" cy="4095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500" b="1" i="0">
                <a:solidFill>
                  <a:srgbClr val="D1794B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094118" y="1601206"/>
            <a:ext cx="4454525" cy="25495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0" i="0">
                <a:solidFill>
                  <a:srgbClr val="595959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3108960" y="4783455"/>
            <a:ext cx="292608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457200" y="4783455"/>
            <a:ext cx="210312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6583680" y="4783455"/>
            <a:ext cx="210312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hyperlink" Target="https://www.linkedin.com/in/marco-paesani-6953b223/" TargetMode="External"/><Relationship Id="rId4" Type="http://schemas.openxmlformats.org/officeDocument/2006/relationships/image" Target="../media/image3.png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mailto:mpaesani@warian.net" TargetMode="External"/><Relationship Id="rId3" Type="http://schemas.openxmlformats.org/officeDocument/2006/relationships/image" Target="../media/image1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662940" marR="5080" indent="-650875">
              <a:lnSpc>
                <a:spcPct val="100000"/>
              </a:lnSpc>
              <a:spcBef>
                <a:spcPts val="100"/>
              </a:spcBef>
            </a:pPr>
            <a:r>
              <a:rPr dirty="0" sz="5200" b="0">
                <a:solidFill>
                  <a:srgbClr val="000000"/>
                </a:solidFill>
                <a:latin typeface="Arial"/>
                <a:cs typeface="Arial"/>
              </a:rPr>
              <a:t>Cheaper</a:t>
            </a:r>
            <a:r>
              <a:rPr dirty="0" sz="5200" spc="-5" b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5200" spc="-10" b="0">
                <a:solidFill>
                  <a:srgbClr val="000000"/>
                </a:solidFill>
                <a:latin typeface="Arial"/>
                <a:cs typeface="Arial"/>
              </a:rPr>
              <a:t>doesn't </a:t>
            </a:r>
            <a:r>
              <a:rPr dirty="0" sz="5200" b="0">
                <a:solidFill>
                  <a:srgbClr val="000000"/>
                </a:solidFill>
                <a:latin typeface="Arial"/>
                <a:cs typeface="Arial"/>
              </a:rPr>
              <a:t>mean</a:t>
            </a:r>
            <a:r>
              <a:rPr dirty="0" sz="5200" spc="-25" b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5200" spc="-10" b="0">
                <a:solidFill>
                  <a:srgbClr val="000000"/>
                </a:solidFill>
                <a:latin typeface="Arial"/>
                <a:cs typeface="Arial"/>
              </a:rPr>
              <a:t>better</a:t>
            </a:r>
            <a:endParaRPr sz="52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713506" y="2892921"/>
            <a:ext cx="5713095" cy="4521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800">
                <a:solidFill>
                  <a:srgbClr val="595959"/>
                </a:solidFill>
                <a:latin typeface="Arial"/>
                <a:cs typeface="Arial"/>
              </a:rPr>
              <a:t>Cheap</a:t>
            </a:r>
            <a:r>
              <a:rPr dirty="0" sz="2800" spc="-65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2800">
                <a:solidFill>
                  <a:srgbClr val="595959"/>
                </a:solidFill>
                <a:latin typeface="Arial"/>
                <a:cs typeface="Arial"/>
              </a:rPr>
              <a:t>is</a:t>
            </a:r>
            <a:r>
              <a:rPr dirty="0" sz="2800" spc="-65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2800">
                <a:solidFill>
                  <a:srgbClr val="595959"/>
                </a:solidFill>
                <a:latin typeface="Arial"/>
                <a:cs typeface="Arial"/>
              </a:rPr>
              <a:t>fine,</a:t>
            </a:r>
            <a:r>
              <a:rPr dirty="0" sz="2800" spc="-6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2800">
                <a:solidFill>
                  <a:srgbClr val="595959"/>
                </a:solidFill>
                <a:latin typeface="Arial"/>
                <a:cs typeface="Arial"/>
              </a:rPr>
              <a:t>blind</a:t>
            </a:r>
            <a:r>
              <a:rPr dirty="0" sz="2800" spc="-65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2800" spc="-25">
                <a:solidFill>
                  <a:srgbClr val="595959"/>
                </a:solidFill>
                <a:latin typeface="Arial"/>
                <a:cs typeface="Arial"/>
              </a:rPr>
              <a:t>risk-</a:t>
            </a:r>
            <a:r>
              <a:rPr dirty="0" sz="2800">
                <a:solidFill>
                  <a:srgbClr val="595959"/>
                </a:solidFill>
                <a:latin typeface="Arial"/>
                <a:cs typeface="Arial"/>
              </a:rPr>
              <a:t>taking</a:t>
            </a:r>
            <a:r>
              <a:rPr dirty="0" sz="2800" spc="-65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2800">
                <a:solidFill>
                  <a:srgbClr val="595959"/>
                </a:solidFill>
                <a:latin typeface="Arial"/>
                <a:cs typeface="Arial"/>
              </a:rPr>
              <a:t>is</a:t>
            </a:r>
            <a:r>
              <a:rPr dirty="0" sz="2800" spc="-6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2800" spc="-25">
                <a:solidFill>
                  <a:srgbClr val="595959"/>
                </a:solidFill>
                <a:latin typeface="Arial"/>
                <a:cs typeface="Arial"/>
              </a:rPr>
              <a:t>not</a:t>
            </a:r>
            <a:endParaRPr sz="28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905692" y="4770733"/>
            <a:ext cx="5325745" cy="2692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600" spc="-80">
                <a:latin typeface="Century Gothic"/>
                <a:cs typeface="Century Gothic"/>
              </a:rPr>
              <a:t>Marco</a:t>
            </a:r>
            <a:r>
              <a:rPr dirty="0" sz="1600" spc="-25">
                <a:latin typeface="Century Gothic"/>
                <a:cs typeface="Century Gothic"/>
              </a:rPr>
              <a:t> </a:t>
            </a:r>
            <a:r>
              <a:rPr dirty="0" sz="1600" spc="-35">
                <a:latin typeface="Century Gothic"/>
                <a:cs typeface="Century Gothic"/>
              </a:rPr>
              <a:t>Paesani</a:t>
            </a:r>
            <a:r>
              <a:rPr dirty="0" sz="1600" spc="-15">
                <a:latin typeface="Century Gothic"/>
                <a:cs typeface="Century Gothic"/>
              </a:rPr>
              <a:t> </a:t>
            </a:r>
            <a:r>
              <a:rPr dirty="0" sz="1600" spc="-210">
                <a:latin typeface="Century Gothic"/>
                <a:cs typeface="Century Gothic"/>
              </a:rPr>
              <a:t>|</a:t>
            </a:r>
            <a:r>
              <a:rPr dirty="0" sz="1600" spc="-15">
                <a:latin typeface="Century Gothic"/>
                <a:cs typeface="Century Gothic"/>
              </a:rPr>
              <a:t> </a:t>
            </a:r>
            <a:r>
              <a:rPr dirty="0" sz="1600">
                <a:latin typeface="Century Gothic"/>
                <a:cs typeface="Century Gothic"/>
              </a:rPr>
              <a:t>#EPF2026</a:t>
            </a:r>
            <a:r>
              <a:rPr dirty="0" sz="1600" spc="-15">
                <a:latin typeface="Century Gothic"/>
                <a:cs typeface="Century Gothic"/>
              </a:rPr>
              <a:t> </a:t>
            </a:r>
            <a:r>
              <a:rPr dirty="0" sz="1600" spc="-210">
                <a:latin typeface="Century Gothic"/>
                <a:cs typeface="Century Gothic"/>
              </a:rPr>
              <a:t>|</a:t>
            </a:r>
            <a:r>
              <a:rPr dirty="0" sz="1600" spc="-20">
                <a:latin typeface="Century Gothic"/>
                <a:cs typeface="Century Gothic"/>
              </a:rPr>
              <a:t> </a:t>
            </a:r>
            <a:r>
              <a:rPr dirty="0" sz="1600" spc="-30">
                <a:latin typeface="Century Gothic"/>
                <a:cs typeface="Century Gothic"/>
              </a:rPr>
              <a:t>September</a:t>
            </a:r>
            <a:r>
              <a:rPr dirty="0" sz="1600" spc="-15">
                <a:latin typeface="Century Gothic"/>
                <a:cs typeface="Century Gothic"/>
              </a:rPr>
              <a:t> </a:t>
            </a:r>
            <a:r>
              <a:rPr dirty="0" sz="1600">
                <a:latin typeface="Century Gothic"/>
                <a:cs typeface="Century Gothic"/>
              </a:rPr>
              <a:t>14</a:t>
            </a:r>
            <a:r>
              <a:rPr dirty="0" sz="1600" spc="-15">
                <a:latin typeface="Century Gothic"/>
                <a:cs typeface="Century Gothic"/>
              </a:rPr>
              <a:t> </a:t>
            </a:r>
            <a:r>
              <a:rPr dirty="0" sz="1600">
                <a:latin typeface="Century Gothic"/>
                <a:cs typeface="Century Gothic"/>
              </a:rPr>
              <a:t>-</a:t>
            </a:r>
            <a:r>
              <a:rPr dirty="0" sz="1600" spc="-15">
                <a:latin typeface="Century Gothic"/>
                <a:cs typeface="Century Gothic"/>
              </a:rPr>
              <a:t> </a:t>
            </a:r>
            <a:r>
              <a:rPr dirty="0" sz="1600">
                <a:latin typeface="Century Gothic"/>
                <a:cs typeface="Century Gothic"/>
              </a:rPr>
              <a:t>16th,</a:t>
            </a:r>
            <a:r>
              <a:rPr dirty="0" sz="1600" spc="-15">
                <a:latin typeface="Century Gothic"/>
                <a:cs typeface="Century Gothic"/>
              </a:rPr>
              <a:t> </a:t>
            </a:r>
            <a:r>
              <a:rPr dirty="0" sz="1600" spc="-20">
                <a:latin typeface="Century Gothic"/>
                <a:cs typeface="Century Gothic"/>
              </a:rPr>
              <a:t>2026</a:t>
            </a:r>
            <a:endParaRPr sz="1600">
              <a:latin typeface="Century Gothic"/>
              <a:cs typeface="Century Gothic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632934" y="4459890"/>
            <a:ext cx="1199347" cy="530023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76209" y="359974"/>
            <a:ext cx="2874010" cy="4614545"/>
            <a:chOff x="476209" y="359974"/>
            <a:chExt cx="2874010" cy="461454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76209" y="359974"/>
              <a:ext cx="2873619" cy="4614040"/>
            </a:xfrm>
            <a:prstGeom prst="rect">
              <a:avLst/>
            </a:prstGeom>
          </p:spPr>
        </p:pic>
        <p:pic>
          <p:nvPicPr>
            <p:cNvPr id="4" name="object 4">
              <a:hlinkClick r:id="rId3"/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50748" y="574298"/>
              <a:ext cx="2254495" cy="3994916"/>
            </a:xfrm>
            <a:prstGeom prst="rect">
              <a:avLst/>
            </a:prstGeom>
          </p:spPr>
        </p:pic>
        <p:sp>
          <p:nvSpPr>
            <p:cNvPr id="5" name="object 5">
              <a:hlinkClick r:id="rId3"/>
            </p:cNvPr>
            <p:cNvSpPr/>
            <p:nvPr/>
          </p:nvSpPr>
          <p:spPr>
            <a:xfrm>
              <a:off x="945985" y="569518"/>
              <a:ext cx="2264410" cy="4004945"/>
            </a:xfrm>
            <a:custGeom>
              <a:avLst/>
              <a:gdLst/>
              <a:ahLst/>
              <a:cxnLst/>
              <a:rect l="l" t="t" r="r" b="b"/>
              <a:pathLst>
                <a:path w="2264410" h="4004945">
                  <a:moveTo>
                    <a:pt x="0" y="0"/>
                  </a:moveTo>
                  <a:lnTo>
                    <a:pt x="2264007" y="0"/>
                  </a:lnTo>
                  <a:lnTo>
                    <a:pt x="2264007" y="4004446"/>
                  </a:lnTo>
                  <a:lnTo>
                    <a:pt x="0" y="4004446"/>
                  </a:lnTo>
                  <a:lnTo>
                    <a:pt x="0" y="0"/>
                  </a:lnTo>
                  <a:close/>
                </a:path>
              </a:pathLst>
            </a:custGeom>
            <a:ln w="9524">
              <a:solidFill>
                <a:srgbClr val="595959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 descr="$PPTXTitle"/>
          <p:cNvSpPr txBox="1">
            <a:spLocks noGrp="1"/>
          </p:cNvSpPr>
          <p:nvPr>
            <p:ph type="title"/>
          </p:nvPr>
        </p:nvSpPr>
        <p:spPr>
          <a:xfrm>
            <a:off x="3945367" y="895148"/>
            <a:ext cx="2530475" cy="4064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b="0">
                <a:solidFill>
                  <a:srgbClr val="000000"/>
                </a:solidFill>
                <a:latin typeface="Arial"/>
                <a:cs typeface="Arial"/>
              </a:rPr>
              <a:t>Meet</a:t>
            </a:r>
            <a:r>
              <a:rPr dirty="0" spc="-50" b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b="0">
                <a:solidFill>
                  <a:srgbClr val="000000"/>
                </a:solidFill>
                <a:latin typeface="Arial"/>
                <a:cs typeface="Arial"/>
              </a:rPr>
              <a:t>the</a:t>
            </a:r>
            <a:r>
              <a:rPr dirty="0" spc="-45" b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pc="-10" b="0">
                <a:solidFill>
                  <a:srgbClr val="000000"/>
                </a:solidFill>
                <a:latin typeface="Arial"/>
                <a:cs typeface="Arial"/>
              </a:rPr>
              <a:t>Speaker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379095" marR="5080" indent="-367030">
              <a:lnSpc>
                <a:spcPct val="114999"/>
              </a:lnSpc>
              <a:spcBef>
                <a:spcPts val="100"/>
              </a:spcBef>
              <a:buChar char="●"/>
              <a:tabLst>
                <a:tab pos="379095" algn="l"/>
              </a:tabLst>
            </a:pPr>
            <a:r>
              <a:rPr dirty="0"/>
              <a:t>Infrastructure</a:t>
            </a:r>
            <a:r>
              <a:rPr dirty="0" spc="-25"/>
              <a:t> </a:t>
            </a:r>
            <a:r>
              <a:rPr dirty="0"/>
              <a:t>&amp;</a:t>
            </a:r>
            <a:r>
              <a:rPr dirty="0" spc="-25"/>
              <a:t> </a:t>
            </a:r>
            <a:r>
              <a:rPr dirty="0"/>
              <a:t>Core</a:t>
            </a:r>
            <a:r>
              <a:rPr dirty="0" spc="-25"/>
              <a:t> </a:t>
            </a:r>
            <a:r>
              <a:rPr dirty="0"/>
              <a:t>Network</a:t>
            </a:r>
            <a:r>
              <a:rPr dirty="0" spc="-25"/>
              <a:t> </a:t>
            </a:r>
            <a:r>
              <a:rPr dirty="0" spc="-10"/>
              <a:t>Specialist </a:t>
            </a:r>
            <a:r>
              <a:rPr dirty="0"/>
              <a:t>(Civil</a:t>
            </a:r>
            <a:r>
              <a:rPr dirty="0" spc="-30"/>
              <a:t> </a:t>
            </a:r>
            <a:r>
              <a:rPr dirty="0"/>
              <a:t>&amp;</a:t>
            </a:r>
            <a:r>
              <a:rPr dirty="0" spc="-25"/>
              <a:t> </a:t>
            </a:r>
            <a:r>
              <a:rPr dirty="0"/>
              <a:t>Military</a:t>
            </a:r>
            <a:r>
              <a:rPr dirty="0" spc="-25"/>
              <a:t> </a:t>
            </a:r>
            <a:r>
              <a:rPr dirty="0" spc="-10"/>
              <a:t>Systems)</a:t>
            </a:r>
          </a:p>
          <a:p>
            <a:pPr marL="379095" marR="866140" indent="-367030">
              <a:lnSpc>
                <a:spcPct val="114999"/>
              </a:lnSpc>
              <a:buChar char="●"/>
              <a:tabLst>
                <a:tab pos="379095" algn="l"/>
              </a:tabLst>
            </a:pPr>
            <a:r>
              <a:rPr dirty="0"/>
              <a:t>Dedicated</a:t>
            </a:r>
            <a:r>
              <a:rPr dirty="0" spc="-45"/>
              <a:t> </a:t>
            </a:r>
            <a:r>
              <a:rPr dirty="0"/>
              <a:t>to</a:t>
            </a:r>
            <a:r>
              <a:rPr dirty="0" spc="-35"/>
              <a:t> </a:t>
            </a:r>
            <a:r>
              <a:rPr dirty="0"/>
              <a:t>improving</a:t>
            </a:r>
            <a:r>
              <a:rPr dirty="0" spc="-30"/>
              <a:t> </a:t>
            </a:r>
            <a:r>
              <a:rPr dirty="0" spc="-10"/>
              <a:t>network </a:t>
            </a:r>
            <a:r>
              <a:rPr dirty="0"/>
              <a:t>performance</a:t>
            </a:r>
            <a:r>
              <a:rPr dirty="0" spc="-35"/>
              <a:t> </a:t>
            </a:r>
            <a:r>
              <a:rPr dirty="0"/>
              <a:t>and</a:t>
            </a:r>
            <a:r>
              <a:rPr dirty="0" spc="-35"/>
              <a:t> </a:t>
            </a:r>
            <a:r>
              <a:rPr dirty="0" spc="-10"/>
              <a:t>security</a:t>
            </a:r>
          </a:p>
          <a:p>
            <a:pPr marL="379095" indent="-366395">
              <a:lnSpc>
                <a:spcPct val="100000"/>
              </a:lnSpc>
              <a:spcBef>
                <a:spcPts val="320"/>
              </a:spcBef>
              <a:buChar char="●"/>
              <a:tabLst>
                <a:tab pos="379095" algn="l"/>
              </a:tabLst>
            </a:pPr>
            <a:r>
              <a:rPr dirty="0"/>
              <a:t>IPv6</a:t>
            </a:r>
            <a:r>
              <a:rPr dirty="0" spc="-35"/>
              <a:t> </a:t>
            </a:r>
            <a:r>
              <a:rPr dirty="0"/>
              <a:t>&amp;</a:t>
            </a:r>
            <a:r>
              <a:rPr dirty="0" spc="-20"/>
              <a:t> </a:t>
            </a:r>
            <a:r>
              <a:rPr dirty="0"/>
              <a:t>SRv6</a:t>
            </a:r>
            <a:r>
              <a:rPr dirty="0" spc="-20"/>
              <a:t> </a:t>
            </a:r>
            <a:r>
              <a:rPr dirty="0"/>
              <a:t>Visionary</a:t>
            </a:r>
            <a:r>
              <a:rPr dirty="0" spc="-20"/>
              <a:t> </a:t>
            </a:r>
            <a:r>
              <a:rPr dirty="0" spc="-10"/>
              <a:t>Engineer</a:t>
            </a:r>
          </a:p>
          <a:p>
            <a:pPr marL="379095" marR="465455" indent="-367030">
              <a:lnSpc>
                <a:spcPct val="114999"/>
              </a:lnSpc>
              <a:buChar char="●"/>
              <a:tabLst>
                <a:tab pos="379095" algn="l"/>
              </a:tabLst>
            </a:pPr>
            <a:r>
              <a:rPr dirty="0"/>
              <a:t>Passionate</a:t>
            </a:r>
            <a:r>
              <a:rPr dirty="0" spc="-40"/>
              <a:t> </a:t>
            </a:r>
            <a:r>
              <a:rPr dirty="0"/>
              <a:t>about</a:t>
            </a:r>
            <a:r>
              <a:rPr dirty="0" spc="-35"/>
              <a:t> </a:t>
            </a:r>
            <a:r>
              <a:rPr dirty="0" spc="-10"/>
              <a:t>technology </a:t>
            </a:r>
            <a:r>
              <a:rPr dirty="0"/>
              <a:t>advancement</a:t>
            </a:r>
            <a:r>
              <a:rPr dirty="0" spc="-45"/>
              <a:t> </a:t>
            </a:r>
            <a:r>
              <a:rPr dirty="0"/>
              <a:t>and</a:t>
            </a:r>
            <a:r>
              <a:rPr dirty="0" spc="-35"/>
              <a:t> </a:t>
            </a:r>
            <a:r>
              <a:rPr dirty="0"/>
              <a:t>service</a:t>
            </a:r>
            <a:r>
              <a:rPr dirty="0" spc="-35"/>
              <a:t> </a:t>
            </a:r>
            <a:r>
              <a:rPr dirty="0" spc="-10"/>
              <a:t>reliability.</a:t>
            </a:r>
          </a:p>
          <a:p>
            <a:pPr marL="379095" indent="-366395">
              <a:lnSpc>
                <a:spcPct val="100000"/>
              </a:lnSpc>
              <a:spcBef>
                <a:spcPts val="325"/>
              </a:spcBef>
              <a:buChar char="●"/>
              <a:tabLst>
                <a:tab pos="379095" algn="l"/>
              </a:tabLst>
            </a:pPr>
            <a:r>
              <a:rPr dirty="0"/>
              <a:t>Network</a:t>
            </a:r>
            <a:r>
              <a:rPr dirty="0" spc="-120"/>
              <a:t> </a:t>
            </a:r>
            <a:r>
              <a:rPr dirty="0"/>
              <a:t>Architect</a:t>
            </a:r>
            <a:r>
              <a:rPr dirty="0" spc="-15"/>
              <a:t> </a:t>
            </a:r>
            <a:r>
              <a:rPr dirty="0"/>
              <a:t>at</a:t>
            </a:r>
            <a:r>
              <a:rPr dirty="0" spc="-15"/>
              <a:t> </a:t>
            </a:r>
            <a:r>
              <a:rPr dirty="0" spc="-20"/>
              <a:t>Warian</a:t>
            </a:r>
            <a:r>
              <a:rPr dirty="0" spc="-105"/>
              <a:t> </a:t>
            </a:r>
            <a:r>
              <a:rPr dirty="0" spc="-10"/>
              <a:t>AS56911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905692" y="4770733"/>
            <a:ext cx="5325745" cy="2692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600" spc="-80">
                <a:latin typeface="Century Gothic"/>
                <a:cs typeface="Century Gothic"/>
              </a:rPr>
              <a:t>Marco</a:t>
            </a:r>
            <a:r>
              <a:rPr dirty="0" sz="1600" spc="-25">
                <a:latin typeface="Century Gothic"/>
                <a:cs typeface="Century Gothic"/>
              </a:rPr>
              <a:t> </a:t>
            </a:r>
            <a:r>
              <a:rPr dirty="0" sz="1600" spc="-35">
                <a:latin typeface="Century Gothic"/>
                <a:cs typeface="Century Gothic"/>
              </a:rPr>
              <a:t>Paesani</a:t>
            </a:r>
            <a:r>
              <a:rPr dirty="0" sz="1600" spc="-15">
                <a:latin typeface="Century Gothic"/>
                <a:cs typeface="Century Gothic"/>
              </a:rPr>
              <a:t> </a:t>
            </a:r>
            <a:r>
              <a:rPr dirty="0" sz="1600" spc="-210">
                <a:latin typeface="Century Gothic"/>
                <a:cs typeface="Century Gothic"/>
              </a:rPr>
              <a:t>|</a:t>
            </a:r>
            <a:r>
              <a:rPr dirty="0" sz="1600" spc="-15">
                <a:latin typeface="Century Gothic"/>
                <a:cs typeface="Century Gothic"/>
              </a:rPr>
              <a:t> </a:t>
            </a:r>
            <a:r>
              <a:rPr dirty="0" sz="1600">
                <a:latin typeface="Century Gothic"/>
                <a:cs typeface="Century Gothic"/>
              </a:rPr>
              <a:t>#EPF2026</a:t>
            </a:r>
            <a:r>
              <a:rPr dirty="0" sz="1600" spc="-15">
                <a:latin typeface="Century Gothic"/>
                <a:cs typeface="Century Gothic"/>
              </a:rPr>
              <a:t> </a:t>
            </a:r>
            <a:r>
              <a:rPr dirty="0" sz="1600" spc="-210">
                <a:latin typeface="Century Gothic"/>
                <a:cs typeface="Century Gothic"/>
              </a:rPr>
              <a:t>|</a:t>
            </a:r>
            <a:r>
              <a:rPr dirty="0" sz="1600" spc="-20">
                <a:latin typeface="Century Gothic"/>
                <a:cs typeface="Century Gothic"/>
              </a:rPr>
              <a:t> </a:t>
            </a:r>
            <a:r>
              <a:rPr dirty="0" sz="1600" spc="-30">
                <a:latin typeface="Century Gothic"/>
                <a:cs typeface="Century Gothic"/>
              </a:rPr>
              <a:t>September</a:t>
            </a:r>
            <a:r>
              <a:rPr dirty="0" sz="1600" spc="-15">
                <a:latin typeface="Century Gothic"/>
                <a:cs typeface="Century Gothic"/>
              </a:rPr>
              <a:t> </a:t>
            </a:r>
            <a:r>
              <a:rPr dirty="0" sz="1600">
                <a:latin typeface="Century Gothic"/>
                <a:cs typeface="Century Gothic"/>
              </a:rPr>
              <a:t>14</a:t>
            </a:r>
            <a:r>
              <a:rPr dirty="0" sz="1600" spc="-15">
                <a:latin typeface="Century Gothic"/>
                <a:cs typeface="Century Gothic"/>
              </a:rPr>
              <a:t> </a:t>
            </a:r>
            <a:r>
              <a:rPr dirty="0" sz="1600">
                <a:latin typeface="Century Gothic"/>
                <a:cs typeface="Century Gothic"/>
              </a:rPr>
              <a:t>-</a:t>
            </a:r>
            <a:r>
              <a:rPr dirty="0" sz="1600" spc="-15">
                <a:latin typeface="Century Gothic"/>
                <a:cs typeface="Century Gothic"/>
              </a:rPr>
              <a:t> </a:t>
            </a:r>
            <a:r>
              <a:rPr dirty="0" sz="1600">
                <a:latin typeface="Century Gothic"/>
                <a:cs typeface="Century Gothic"/>
              </a:rPr>
              <a:t>16th,</a:t>
            </a:r>
            <a:r>
              <a:rPr dirty="0" sz="1600" spc="-15">
                <a:latin typeface="Century Gothic"/>
                <a:cs typeface="Century Gothic"/>
              </a:rPr>
              <a:t> </a:t>
            </a:r>
            <a:r>
              <a:rPr dirty="0" sz="1600" spc="-20">
                <a:latin typeface="Century Gothic"/>
                <a:cs typeface="Century Gothic"/>
              </a:rPr>
              <a:t>2026</a:t>
            </a:r>
            <a:endParaRPr sz="1600">
              <a:latin typeface="Century Gothic"/>
              <a:cs typeface="Century Gothic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/>
              <a:t>This</a:t>
            </a:r>
            <a:r>
              <a:rPr dirty="0" spc="-30"/>
              <a:t> </a:t>
            </a:r>
            <a:r>
              <a:rPr dirty="0"/>
              <a:t>talk</a:t>
            </a:r>
            <a:r>
              <a:rPr dirty="0" spc="-15"/>
              <a:t> </a:t>
            </a:r>
            <a:r>
              <a:rPr dirty="0"/>
              <a:t>is</a:t>
            </a:r>
            <a:r>
              <a:rPr dirty="0" spc="-15"/>
              <a:t> </a:t>
            </a:r>
            <a:r>
              <a:rPr dirty="0"/>
              <a:t>about</a:t>
            </a:r>
            <a:r>
              <a:rPr dirty="0" spc="-20"/>
              <a:t> </a:t>
            </a:r>
            <a:r>
              <a:rPr dirty="0"/>
              <a:t>the</a:t>
            </a:r>
            <a:r>
              <a:rPr dirty="0" spc="-15"/>
              <a:t> </a:t>
            </a:r>
            <a:r>
              <a:rPr dirty="0" spc="-10"/>
              <a:t>multiplier,</a:t>
            </a:r>
            <a:r>
              <a:rPr dirty="0" spc="-15"/>
              <a:t> </a:t>
            </a:r>
            <a:r>
              <a:rPr dirty="0"/>
              <a:t>not</a:t>
            </a:r>
            <a:r>
              <a:rPr dirty="0" spc="-20"/>
              <a:t> </a:t>
            </a:r>
            <a:r>
              <a:rPr dirty="0"/>
              <a:t>the</a:t>
            </a:r>
            <a:r>
              <a:rPr dirty="0" spc="-15"/>
              <a:t> </a:t>
            </a:r>
            <a:r>
              <a:rPr dirty="0"/>
              <a:t>price</a:t>
            </a:r>
            <a:r>
              <a:rPr dirty="0" spc="-15"/>
              <a:t> </a:t>
            </a:r>
            <a:r>
              <a:rPr dirty="0" spc="-25"/>
              <a:t>tag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75248" y="1175208"/>
            <a:ext cx="8131809" cy="285432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79095" marR="290195" indent="-367030">
              <a:lnSpc>
                <a:spcPct val="114999"/>
              </a:lnSpc>
              <a:spcBef>
                <a:spcPts val="100"/>
              </a:spcBef>
              <a:buChar char="●"/>
              <a:tabLst>
                <a:tab pos="379095" algn="l"/>
              </a:tabLst>
            </a:pP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Big</a:t>
            </a:r>
            <a:r>
              <a:rPr dirty="0" sz="1800" spc="-15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IX</a:t>
            </a:r>
            <a:r>
              <a:rPr dirty="0" sz="1800" spc="-15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is</a:t>
            </a:r>
            <a:r>
              <a:rPr dirty="0" sz="1800" spc="-1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where</a:t>
            </a:r>
            <a:r>
              <a:rPr dirty="0" sz="1800" spc="-15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you</a:t>
            </a:r>
            <a:r>
              <a:rPr dirty="0" sz="1800" spc="-1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deliver</a:t>
            </a:r>
            <a:r>
              <a:rPr dirty="0" sz="1800" spc="-15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over</a:t>
            </a:r>
            <a:r>
              <a:rPr dirty="0" sz="1800" spc="-1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50%</a:t>
            </a:r>
            <a:r>
              <a:rPr dirty="0" sz="1800" spc="-15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of</a:t>
            </a:r>
            <a:r>
              <a:rPr dirty="0" sz="1800" spc="-1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your</a:t>
            </a:r>
            <a:r>
              <a:rPr dirty="0" sz="1800" spc="-15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CDN's</a:t>
            </a:r>
            <a:r>
              <a:rPr dirty="0" sz="1800" spc="-10">
                <a:solidFill>
                  <a:srgbClr val="595959"/>
                </a:solidFill>
                <a:latin typeface="Arial"/>
                <a:cs typeface="Arial"/>
              </a:rPr>
              <a:t> real-</a:t>
            </a: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time</a:t>
            </a:r>
            <a:r>
              <a:rPr dirty="0" sz="1800" spc="-15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traffic</a:t>
            </a:r>
            <a:r>
              <a:rPr dirty="0" sz="1800" spc="-10">
                <a:solidFill>
                  <a:srgbClr val="595959"/>
                </a:solidFill>
                <a:latin typeface="Arial"/>
                <a:cs typeface="Arial"/>
              </a:rPr>
              <a:t> where </a:t>
            </a: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and</a:t>
            </a:r>
            <a:r>
              <a:rPr dirty="0" sz="1800" spc="-3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your</a:t>
            </a:r>
            <a:r>
              <a:rPr dirty="0" sz="1800" spc="-2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optical</a:t>
            </a:r>
            <a:r>
              <a:rPr dirty="0" sz="1800" spc="-2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interconnect</a:t>
            </a:r>
            <a:r>
              <a:rPr dirty="0" sz="1800" spc="-15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fails</a:t>
            </a:r>
            <a:r>
              <a:rPr dirty="0" sz="1800" spc="-2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(transceiver</a:t>
            </a:r>
            <a:r>
              <a:rPr dirty="0" sz="1800" spc="-2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and/or</a:t>
            </a:r>
            <a:r>
              <a:rPr dirty="0" sz="1800" spc="-15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 spc="-10">
                <a:solidFill>
                  <a:srgbClr val="595959"/>
                </a:solidFill>
                <a:latin typeface="Arial"/>
                <a:cs typeface="Arial"/>
              </a:rPr>
              <a:t>patch).</a:t>
            </a:r>
            <a:endParaRPr sz="1800">
              <a:latin typeface="Arial"/>
              <a:cs typeface="Arial"/>
            </a:endParaRPr>
          </a:p>
          <a:p>
            <a:pPr marL="379095" marR="786130" indent="-367030">
              <a:lnSpc>
                <a:spcPct val="114999"/>
              </a:lnSpc>
              <a:buChar char="●"/>
              <a:tabLst>
                <a:tab pos="379095" algn="l"/>
              </a:tabLst>
            </a:pP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One</a:t>
            </a:r>
            <a:r>
              <a:rPr dirty="0" sz="1800" spc="-15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or</a:t>
            </a:r>
            <a:r>
              <a:rPr dirty="0" sz="1800" spc="-15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two</a:t>
            </a:r>
            <a:r>
              <a:rPr dirty="0" sz="1800" spc="-1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RS</a:t>
            </a:r>
            <a:r>
              <a:rPr dirty="0" sz="1800" spc="-15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on</a:t>
            </a:r>
            <a:r>
              <a:rPr dirty="0" sz="1800" spc="-15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IX</a:t>
            </a:r>
            <a:r>
              <a:rPr dirty="0" sz="1800" spc="-1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are</a:t>
            </a:r>
            <a:r>
              <a:rPr dirty="0" sz="1800" spc="-15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not</a:t>
            </a:r>
            <a:r>
              <a:rPr dirty="0" sz="1800" spc="-1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responsive</a:t>
            </a:r>
            <a:r>
              <a:rPr dirty="0" sz="1800" spc="-15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to</a:t>
            </a:r>
            <a:r>
              <a:rPr dirty="0" sz="1800" spc="-15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topology</a:t>
            </a:r>
            <a:r>
              <a:rPr dirty="0" sz="1800" spc="-1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changes</a:t>
            </a:r>
            <a:r>
              <a:rPr dirty="0" sz="1800" spc="-15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or</a:t>
            </a:r>
            <a:r>
              <a:rPr dirty="0" sz="1800" spc="-1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 spc="-25">
                <a:solidFill>
                  <a:srgbClr val="595959"/>
                </a:solidFill>
                <a:latin typeface="Arial"/>
                <a:cs typeface="Arial"/>
              </a:rPr>
              <a:t>BGP </a:t>
            </a: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redesigns,</a:t>
            </a:r>
            <a:r>
              <a:rPr dirty="0" sz="1800" spc="-35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and</a:t>
            </a:r>
            <a:r>
              <a:rPr dirty="0" sz="1800" spc="-2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you</a:t>
            </a:r>
            <a:r>
              <a:rPr dirty="0" sz="1800" spc="-2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deliver</a:t>
            </a:r>
            <a:r>
              <a:rPr dirty="0" sz="1800" spc="-2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traffic</a:t>
            </a:r>
            <a:r>
              <a:rPr dirty="0" sz="1800" spc="-2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to</a:t>
            </a:r>
            <a:r>
              <a:rPr dirty="0" sz="1800" spc="-2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who</a:t>
            </a:r>
            <a:r>
              <a:rPr dirty="0" sz="1800" spc="-2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knows</a:t>
            </a:r>
            <a:r>
              <a:rPr dirty="0" sz="1800" spc="-2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whose</a:t>
            </a:r>
            <a:r>
              <a:rPr dirty="0" sz="1800" spc="-25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IP</a:t>
            </a:r>
            <a:r>
              <a:rPr dirty="0" sz="1800" spc="-5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 spc="-10">
                <a:solidFill>
                  <a:srgbClr val="595959"/>
                </a:solidFill>
                <a:latin typeface="Arial"/>
                <a:cs typeface="Arial"/>
              </a:rPr>
              <a:t>address.</a:t>
            </a:r>
            <a:endParaRPr sz="1800">
              <a:latin typeface="Arial"/>
              <a:cs typeface="Arial"/>
            </a:endParaRPr>
          </a:p>
          <a:p>
            <a:pPr marL="379095" marR="5080" indent="-367030">
              <a:lnSpc>
                <a:spcPct val="114999"/>
              </a:lnSpc>
              <a:buChar char="●"/>
              <a:tabLst>
                <a:tab pos="379095" algn="l"/>
              </a:tabLst>
            </a:pP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After</a:t>
            </a:r>
            <a:r>
              <a:rPr dirty="0" sz="1800" spc="-3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a</a:t>
            </a:r>
            <a:r>
              <a:rPr dirty="0" sz="1800" spc="-25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core</a:t>
            </a:r>
            <a:r>
              <a:rPr dirty="0" sz="1800" spc="-25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link</a:t>
            </a:r>
            <a:r>
              <a:rPr dirty="0" sz="1800" spc="-25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fails,</a:t>
            </a:r>
            <a:r>
              <a:rPr dirty="0" sz="1800" spc="-25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your</a:t>
            </a:r>
            <a:r>
              <a:rPr dirty="0" sz="1800" spc="-25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software</a:t>
            </a:r>
            <a:r>
              <a:rPr dirty="0" sz="1800" spc="-25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router</a:t>
            </a:r>
            <a:r>
              <a:rPr dirty="0" sz="1800" spc="-25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with</a:t>
            </a:r>
            <a:r>
              <a:rPr dirty="0" sz="1800" spc="-25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 spc="-30">
                <a:solidFill>
                  <a:srgbClr val="595959"/>
                </a:solidFill>
                <a:latin typeface="Arial"/>
                <a:cs typeface="Arial"/>
              </a:rPr>
              <a:t>OSPF,</a:t>
            </a:r>
            <a:r>
              <a:rPr dirty="0" sz="1800" spc="-25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 spc="-50">
                <a:solidFill>
                  <a:srgbClr val="595959"/>
                </a:solidFill>
                <a:latin typeface="Arial"/>
                <a:cs typeface="Arial"/>
              </a:rPr>
              <a:t>LDP,</a:t>
            </a:r>
            <a:r>
              <a:rPr dirty="0" sz="1800" spc="-3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 spc="-50">
                <a:solidFill>
                  <a:srgbClr val="595959"/>
                </a:solidFill>
                <a:latin typeface="Arial"/>
                <a:cs typeface="Arial"/>
              </a:rPr>
              <a:t>BGP,</a:t>
            </a:r>
            <a:r>
              <a:rPr dirty="0" sz="1800" spc="-25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and</a:t>
            </a:r>
            <a:r>
              <a:rPr dirty="0" sz="1800" spc="-25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 spc="-20">
                <a:solidFill>
                  <a:srgbClr val="595959"/>
                </a:solidFill>
                <a:latin typeface="Arial"/>
                <a:cs typeface="Arial"/>
              </a:rPr>
              <a:t>MPLS </a:t>
            </a: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cannot</a:t>
            </a:r>
            <a:r>
              <a:rPr dirty="0" sz="1800" spc="-3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coordinate</a:t>
            </a:r>
            <a:r>
              <a:rPr dirty="0" sz="1800" spc="-3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traffic,</a:t>
            </a:r>
            <a:r>
              <a:rPr dirty="0" sz="1800" spc="-25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even</a:t>
            </a:r>
            <a:r>
              <a:rPr dirty="0" sz="1800" spc="-3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with</a:t>
            </a:r>
            <a:r>
              <a:rPr dirty="0" sz="1800" spc="-25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correct</a:t>
            </a:r>
            <a:r>
              <a:rPr dirty="0" sz="1800" spc="-3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advertisements</a:t>
            </a:r>
            <a:r>
              <a:rPr dirty="0" sz="1800" spc="-3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to</a:t>
            </a:r>
            <a:r>
              <a:rPr dirty="0" sz="1800" spc="-25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a</a:t>
            </a:r>
            <a:r>
              <a:rPr dirty="0" sz="1800" spc="-3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peering</a:t>
            </a:r>
            <a:r>
              <a:rPr dirty="0" sz="1800" spc="-25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 spc="-20">
                <a:solidFill>
                  <a:srgbClr val="595959"/>
                </a:solidFill>
                <a:latin typeface="Arial"/>
                <a:cs typeface="Arial"/>
              </a:rPr>
              <a:t>LAN.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65"/>
              </a:spcBef>
            </a:pPr>
            <a:endParaRPr sz="1800">
              <a:latin typeface="Arial"/>
              <a:cs typeface="Arial"/>
            </a:endParaRPr>
          </a:p>
          <a:p>
            <a:pPr marL="723900">
              <a:lnSpc>
                <a:spcPct val="100000"/>
              </a:lnSpc>
            </a:pPr>
            <a:r>
              <a:rPr dirty="0" sz="1800" b="1">
                <a:solidFill>
                  <a:srgbClr val="595959"/>
                </a:solidFill>
                <a:latin typeface="Arial"/>
                <a:cs typeface="Arial"/>
              </a:rPr>
              <a:t>Do</a:t>
            </a:r>
            <a:r>
              <a:rPr dirty="0" sz="1800" spc="-30" b="1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95959"/>
                </a:solidFill>
                <a:latin typeface="Arial"/>
                <a:cs typeface="Arial"/>
              </a:rPr>
              <a:t>you</a:t>
            </a:r>
            <a:r>
              <a:rPr dirty="0" sz="1800" spc="-30" b="1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95959"/>
                </a:solidFill>
                <a:latin typeface="Arial"/>
                <a:cs typeface="Arial"/>
              </a:rPr>
              <a:t>have</a:t>
            </a:r>
            <a:r>
              <a:rPr dirty="0" sz="1800" spc="-25" b="1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95959"/>
                </a:solidFill>
                <a:latin typeface="Arial"/>
                <a:cs typeface="Arial"/>
              </a:rPr>
              <a:t>any</a:t>
            </a:r>
            <a:r>
              <a:rPr dirty="0" sz="1800" spc="-30" b="1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95959"/>
                </a:solidFill>
                <a:latin typeface="Arial"/>
                <a:cs typeface="Arial"/>
              </a:rPr>
              <a:t>other</a:t>
            </a:r>
            <a:r>
              <a:rPr dirty="0" sz="1800" spc="-30" b="1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95959"/>
                </a:solidFill>
                <a:latin typeface="Arial"/>
                <a:cs typeface="Arial"/>
              </a:rPr>
              <a:t>experiences</a:t>
            </a:r>
            <a:r>
              <a:rPr dirty="0" sz="1800" spc="-25" b="1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95959"/>
                </a:solidFill>
                <a:latin typeface="Arial"/>
                <a:cs typeface="Arial"/>
              </a:rPr>
              <a:t>with</a:t>
            </a:r>
            <a:r>
              <a:rPr dirty="0" sz="1800" spc="-30" b="1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95959"/>
                </a:solidFill>
                <a:latin typeface="Arial"/>
                <a:cs typeface="Arial"/>
              </a:rPr>
              <a:t>this</a:t>
            </a:r>
            <a:r>
              <a:rPr dirty="0" sz="1800" spc="-30" b="1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95959"/>
                </a:solidFill>
                <a:latin typeface="Arial"/>
                <a:cs typeface="Arial"/>
              </a:rPr>
              <a:t>type</a:t>
            </a:r>
            <a:r>
              <a:rPr dirty="0" sz="1800" spc="-25" b="1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95959"/>
                </a:solidFill>
                <a:latin typeface="Arial"/>
                <a:cs typeface="Arial"/>
              </a:rPr>
              <a:t>of</a:t>
            </a:r>
            <a:r>
              <a:rPr dirty="0" sz="1800" spc="-30" b="1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 spc="-10" b="1">
                <a:solidFill>
                  <a:srgbClr val="595959"/>
                </a:solidFill>
                <a:latin typeface="Arial"/>
                <a:cs typeface="Arial"/>
              </a:rPr>
              <a:t>problem?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/>
              <a:t>Executive</a:t>
            </a:r>
            <a:r>
              <a:rPr dirty="0" spc="-40"/>
              <a:t> </a:t>
            </a:r>
            <a:r>
              <a:rPr dirty="0" spc="-10"/>
              <a:t>Summary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75248" y="1175208"/>
            <a:ext cx="8122920" cy="3180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79095" marR="612775" indent="-367030">
              <a:lnSpc>
                <a:spcPct val="114999"/>
              </a:lnSpc>
              <a:spcBef>
                <a:spcPts val="100"/>
              </a:spcBef>
              <a:buFont typeface="Arial"/>
              <a:buChar char="●"/>
              <a:tabLst>
                <a:tab pos="379095" algn="l"/>
              </a:tabLst>
            </a:pPr>
            <a:r>
              <a:rPr dirty="0" sz="1800" b="1">
                <a:solidFill>
                  <a:srgbClr val="595959"/>
                </a:solidFill>
                <a:latin typeface="Arial"/>
                <a:cs typeface="Arial"/>
              </a:rPr>
              <a:t>The</a:t>
            </a:r>
            <a:r>
              <a:rPr dirty="0" sz="1800" spc="-25" b="1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95959"/>
                </a:solidFill>
                <a:latin typeface="Arial"/>
                <a:cs typeface="Arial"/>
              </a:rPr>
              <a:t>Premise</a:t>
            </a: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:</a:t>
            </a:r>
            <a:r>
              <a:rPr dirty="0" sz="1800" spc="-25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In</a:t>
            </a:r>
            <a:r>
              <a:rPr dirty="0" sz="1800" spc="-25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Internet</a:t>
            </a:r>
            <a:r>
              <a:rPr dirty="0" sz="1800" spc="-25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Service</a:t>
            </a:r>
            <a:r>
              <a:rPr dirty="0" sz="1800" spc="-25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Provider</a:t>
            </a:r>
            <a:r>
              <a:rPr dirty="0" sz="1800" spc="-25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(ISP)</a:t>
            </a:r>
            <a:r>
              <a:rPr dirty="0" sz="1800" spc="-25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networks,</a:t>
            </a:r>
            <a:r>
              <a:rPr dirty="0" sz="1800" spc="-25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cutting</a:t>
            </a:r>
            <a:r>
              <a:rPr dirty="0" sz="1800" spc="-25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 spc="-20">
                <a:solidFill>
                  <a:srgbClr val="595959"/>
                </a:solidFill>
                <a:latin typeface="Arial"/>
                <a:cs typeface="Arial"/>
              </a:rPr>
              <a:t>core </a:t>
            </a: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infrastructure</a:t>
            </a:r>
            <a:r>
              <a:rPr dirty="0" sz="1800" spc="-3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costs</a:t>
            </a:r>
            <a:r>
              <a:rPr dirty="0" sz="1800" spc="-25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can</a:t>
            </a:r>
            <a:r>
              <a:rPr dirty="0" sz="1800" spc="-25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trigger</a:t>
            </a:r>
            <a:r>
              <a:rPr dirty="0" sz="1800" spc="-25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catastrophic</a:t>
            </a:r>
            <a:r>
              <a:rPr dirty="0" sz="1800" spc="-25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compounding</a:t>
            </a:r>
            <a:r>
              <a:rPr dirty="0" sz="1800" spc="-25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 spc="-10">
                <a:solidFill>
                  <a:srgbClr val="595959"/>
                </a:solidFill>
                <a:latin typeface="Arial"/>
                <a:cs typeface="Arial"/>
              </a:rPr>
              <a:t>failures.</a:t>
            </a:r>
            <a:endParaRPr sz="1800">
              <a:latin typeface="Arial"/>
              <a:cs typeface="Arial"/>
            </a:endParaRPr>
          </a:p>
          <a:p>
            <a:pPr marL="379095" marR="246379" indent="-367030">
              <a:lnSpc>
                <a:spcPct val="114999"/>
              </a:lnSpc>
              <a:buFont typeface="Arial"/>
              <a:buChar char="●"/>
              <a:tabLst>
                <a:tab pos="379095" algn="l"/>
              </a:tabLst>
            </a:pPr>
            <a:r>
              <a:rPr dirty="0" sz="1800" b="1">
                <a:solidFill>
                  <a:srgbClr val="595959"/>
                </a:solidFill>
                <a:latin typeface="Arial"/>
                <a:cs typeface="Arial"/>
              </a:rPr>
              <a:t>The</a:t>
            </a:r>
            <a:r>
              <a:rPr dirty="0" sz="1800" spc="-30" b="1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95959"/>
                </a:solidFill>
                <a:latin typeface="Arial"/>
                <a:cs typeface="Arial"/>
              </a:rPr>
              <a:t>Illusion</a:t>
            </a: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:</a:t>
            </a:r>
            <a:r>
              <a:rPr dirty="0" sz="1800" spc="-25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 spc="-10">
                <a:solidFill>
                  <a:srgbClr val="595959"/>
                </a:solidFill>
                <a:latin typeface="Arial"/>
                <a:cs typeface="Arial"/>
              </a:rPr>
              <a:t>Low-</a:t>
            </a: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cost</a:t>
            </a:r>
            <a:r>
              <a:rPr dirty="0" sz="1800" spc="-25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transceivers,</a:t>
            </a:r>
            <a:r>
              <a:rPr dirty="0" sz="1800" spc="-25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fibre,</a:t>
            </a:r>
            <a:r>
              <a:rPr dirty="0" sz="1800" spc="-3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and</a:t>
            </a:r>
            <a:r>
              <a:rPr dirty="0" sz="1800" spc="-25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routing</a:t>
            </a:r>
            <a:r>
              <a:rPr dirty="0" sz="1800" spc="-25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hardware</a:t>
            </a:r>
            <a:r>
              <a:rPr dirty="0" sz="1800" spc="-25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appear</a:t>
            </a:r>
            <a:r>
              <a:rPr dirty="0" sz="1800" spc="-25">
                <a:solidFill>
                  <a:srgbClr val="595959"/>
                </a:solidFill>
                <a:latin typeface="Arial"/>
                <a:cs typeface="Arial"/>
              </a:rPr>
              <a:t> to </a:t>
            </a: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save</a:t>
            </a:r>
            <a:r>
              <a:rPr dirty="0" sz="1800" spc="-4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upfront</a:t>
            </a:r>
            <a:r>
              <a:rPr dirty="0" sz="1800" spc="-35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Capital</a:t>
            </a:r>
            <a:r>
              <a:rPr dirty="0" sz="1800" spc="-35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Expenditure</a:t>
            </a:r>
            <a:r>
              <a:rPr dirty="0" sz="1800" spc="-35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 spc="-10">
                <a:solidFill>
                  <a:srgbClr val="595959"/>
                </a:solidFill>
                <a:latin typeface="Arial"/>
                <a:cs typeface="Arial"/>
              </a:rPr>
              <a:t>(CapEx).</a:t>
            </a:r>
            <a:endParaRPr sz="1800">
              <a:latin typeface="Arial"/>
              <a:cs typeface="Arial"/>
            </a:endParaRPr>
          </a:p>
          <a:p>
            <a:pPr marL="379095" marR="420370" indent="-367030">
              <a:lnSpc>
                <a:spcPct val="114999"/>
              </a:lnSpc>
              <a:buFont typeface="Arial"/>
              <a:buChar char="●"/>
              <a:tabLst>
                <a:tab pos="379095" algn="l"/>
              </a:tabLst>
            </a:pPr>
            <a:r>
              <a:rPr dirty="0" sz="1800" b="1">
                <a:solidFill>
                  <a:srgbClr val="595959"/>
                </a:solidFill>
                <a:latin typeface="Arial"/>
                <a:cs typeface="Arial"/>
              </a:rPr>
              <a:t>The</a:t>
            </a:r>
            <a:r>
              <a:rPr dirty="0" sz="1800" spc="-35" b="1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95959"/>
                </a:solidFill>
                <a:latin typeface="Arial"/>
                <a:cs typeface="Arial"/>
              </a:rPr>
              <a:t>Human</a:t>
            </a:r>
            <a:r>
              <a:rPr dirty="0" sz="1800" spc="-30" b="1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95959"/>
                </a:solidFill>
                <a:latin typeface="Arial"/>
                <a:cs typeface="Arial"/>
              </a:rPr>
              <a:t>Factor</a:t>
            </a: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:</a:t>
            </a:r>
            <a:r>
              <a:rPr dirty="0" sz="1800" spc="-3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Underfunded</a:t>
            </a:r>
            <a:r>
              <a:rPr dirty="0" sz="1800" spc="-35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infrastructure</a:t>
            </a:r>
            <a:r>
              <a:rPr dirty="0" sz="1800" spc="-3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overburdens</a:t>
            </a:r>
            <a:r>
              <a:rPr dirty="0" sz="1800" spc="-3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 spc="-10">
                <a:solidFill>
                  <a:srgbClr val="595959"/>
                </a:solidFill>
                <a:latin typeface="Arial"/>
                <a:cs typeface="Arial"/>
              </a:rPr>
              <a:t>engineers, </a:t>
            </a: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driving</a:t>
            </a:r>
            <a:r>
              <a:rPr dirty="0" sz="1800" spc="-25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away</a:t>
            </a:r>
            <a:r>
              <a:rPr dirty="0" sz="1800" spc="-25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top</a:t>
            </a:r>
            <a:r>
              <a:rPr dirty="0" sz="1800" spc="-25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technical</a:t>
            </a:r>
            <a:r>
              <a:rPr dirty="0" sz="1800" spc="-25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 spc="-10">
                <a:solidFill>
                  <a:srgbClr val="595959"/>
                </a:solidFill>
                <a:latin typeface="Arial"/>
                <a:cs typeface="Arial"/>
              </a:rPr>
              <a:t>talent.</a:t>
            </a:r>
            <a:endParaRPr sz="1800">
              <a:latin typeface="Arial"/>
              <a:cs typeface="Arial"/>
            </a:endParaRPr>
          </a:p>
          <a:p>
            <a:pPr marL="379095" marR="5080" indent="-367030">
              <a:lnSpc>
                <a:spcPct val="114999"/>
              </a:lnSpc>
              <a:buFont typeface="Arial"/>
              <a:buChar char="●"/>
              <a:tabLst>
                <a:tab pos="379095" algn="l"/>
              </a:tabLst>
            </a:pPr>
            <a:r>
              <a:rPr dirty="0" sz="1800" b="1">
                <a:solidFill>
                  <a:srgbClr val="595959"/>
                </a:solidFill>
                <a:latin typeface="Arial"/>
                <a:cs typeface="Arial"/>
              </a:rPr>
              <a:t>The</a:t>
            </a:r>
            <a:r>
              <a:rPr dirty="0" sz="1800" spc="-20" b="1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95959"/>
                </a:solidFill>
                <a:latin typeface="Arial"/>
                <a:cs typeface="Arial"/>
              </a:rPr>
              <a:t>IXP</a:t>
            </a:r>
            <a:r>
              <a:rPr dirty="0" sz="1800" spc="-50" b="1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95959"/>
                </a:solidFill>
                <a:latin typeface="Arial"/>
                <a:cs typeface="Arial"/>
              </a:rPr>
              <a:t>Impact</a:t>
            </a: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:</a:t>
            </a:r>
            <a:r>
              <a:rPr dirty="0" sz="1800" spc="-15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Cheap</a:t>
            </a:r>
            <a:r>
              <a:rPr dirty="0" sz="1800" spc="-2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hardware</a:t>
            </a:r>
            <a:r>
              <a:rPr dirty="0" sz="1800" spc="-15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degrades</a:t>
            </a:r>
            <a:r>
              <a:rPr dirty="0" sz="1800" spc="-15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peering</a:t>
            </a:r>
            <a:r>
              <a:rPr dirty="0" sz="1800" spc="-2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relationships</a:t>
            </a:r>
            <a:r>
              <a:rPr dirty="0" sz="1800" spc="-15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at</a:t>
            </a:r>
            <a:r>
              <a:rPr dirty="0" sz="1800" spc="-15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 spc="-10">
                <a:solidFill>
                  <a:srgbClr val="595959"/>
                </a:solidFill>
                <a:latin typeface="Arial"/>
                <a:cs typeface="Arial"/>
              </a:rPr>
              <a:t>Internet </a:t>
            </a: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Exchange</a:t>
            </a:r>
            <a:r>
              <a:rPr dirty="0" sz="1800" spc="-5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Points,</a:t>
            </a:r>
            <a:r>
              <a:rPr dirty="0" sz="1800" spc="-4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threatening</a:t>
            </a:r>
            <a:r>
              <a:rPr dirty="0" sz="1800" spc="-4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global</a:t>
            </a:r>
            <a:r>
              <a:rPr dirty="0" sz="1800" spc="-4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 spc="-10">
                <a:solidFill>
                  <a:srgbClr val="595959"/>
                </a:solidFill>
                <a:latin typeface="Arial"/>
                <a:cs typeface="Arial"/>
              </a:rPr>
              <a:t>connectivity.</a:t>
            </a:r>
            <a:endParaRPr sz="1800">
              <a:latin typeface="Arial"/>
              <a:cs typeface="Arial"/>
            </a:endParaRPr>
          </a:p>
          <a:p>
            <a:pPr marL="379095" marR="194310" indent="-367030">
              <a:lnSpc>
                <a:spcPct val="114999"/>
              </a:lnSpc>
              <a:buFont typeface="Arial"/>
              <a:buChar char="●"/>
              <a:tabLst>
                <a:tab pos="379095" algn="l"/>
              </a:tabLst>
            </a:pPr>
            <a:r>
              <a:rPr dirty="0" sz="1800" b="1">
                <a:solidFill>
                  <a:srgbClr val="595959"/>
                </a:solidFill>
                <a:latin typeface="Arial"/>
                <a:cs typeface="Arial"/>
              </a:rPr>
              <a:t>The</a:t>
            </a:r>
            <a:r>
              <a:rPr dirty="0" sz="1800" spc="-45" b="1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95959"/>
                </a:solidFill>
                <a:latin typeface="Arial"/>
                <a:cs typeface="Arial"/>
              </a:rPr>
              <a:t>Reality</a:t>
            </a: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:</a:t>
            </a:r>
            <a:r>
              <a:rPr dirty="0" sz="1800" spc="-4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Extreme</a:t>
            </a:r>
            <a:r>
              <a:rPr dirty="0" sz="1800" spc="-35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Operational</a:t>
            </a:r>
            <a:r>
              <a:rPr dirty="0" sz="1800" spc="-4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Expenditure</a:t>
            </a:r>
            <a:r>
              <a:rPr dirty="0" sz="1800" spc="-35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(OpEx),</a:t>
            </a:r>
            <a:r>
              <a:rPr dirty="0" sz="1800" spc="-4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SLA</a:t>
            </a:r>
            <a:r>
              <a:rPr dirty="0" sz="1800" spc="-125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penalties,</a:t>
            </a:r>
            <a:r>
              <a:rPr dirty="0" sz="1800" spc="-35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 spc="-25">
                <a:solidFill>
                  <a:srgbClr val="595959"/>
                </a:solidFill>
                <a:latin typeface="Arial"/>
                <a:cs typeface="Arial"/>
              </a:rPr>
              <a:t>and </a:t>
            </a: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customer</a:t>
            </a:r>
            <a:r>
              <a:rPr dirty="0" sz="1800" spc="-35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churn</a:t>
            </a:r>
            <a:r>
              <a:rPr dirty="0" sz="1800" spc="-2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far</a:t>
            </a:r>
            <a:r>
              <a:rPr dirty="0" sz="1800" spc="-2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outweigh</a:t>
            </a:r>
            <a:r>
              <a:rPr dirty="0" sz="1800" spc="-2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and</a:t>
            </a:r>
            <a:r>
              <a:rPr dirty="0" sz="1800" spc="-2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initial</a:t>
            </a:r>
            <a:r>
              <a:rPr dirty="0" sz="1800" spc="-2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 spc="-10">
                <a:solidFill>
                  <a:srgbClr val="595959"/>
                </a:solidFill>
                <a:latin typeface="Arial"/>
                <a:cs typeface="Arial"/>
              </a:rPr>
              <a:t>savings.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/>
              <a:t>1. The</a:t>
            </a:r>
            <a:r>
              <a:rPr dirty="0" spc="-95"/>
              <a:t> </a:t>
            </a:r>
            <a:r>
              <a:rPr dirty="0"/>
              <a:t>Anatomy</a:t>
            </a:r>
            <a:r>
              <a:rPr dirty="0" spc="5"/>
              <a:t> </a:t>
            </a:r>
            <a:r>
              <a:rPr dirty="0"/>
              <a:t>of a</a:t>
            </a:r>
            <a:r>
              <a:rPr dirty="0" spc="5"/>
              <a:t> </a:t>
            </a:r>
            <a:r>
              <a:rPr dirty="0"/>
              <a:t>Cheap ISP</a:t>
            </a:r>
            <a:r>
              <a:rPr dirty="0" spc="-40"/>
              <a:t> </a:t>
            </a:r>
            <a:r>
              <a:rPr dirty="0" spc="-10"/>
              <a:t>Backbone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84724" y="1216356"/>
            <a:ext cx="8246109" cy="3637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Optical</a:t>
            </a:r>
            <a:r>
              <a:rPr dirty="0" sz="1800" spc="-2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Layer</a:t>
            </a:r>
            <a:r>
              <a:rPr dirty="0" sz="1800" spc="-2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 spc="-10">
                <a:solidFill>
                  <a:srgbClr val="595959"/>
                </a:solidFill>
                <a:latin typeface="Arial"/>
                <a:cs typeface="Arial"/>
              </a:rPr>
              <a:t>Shortcuts</a:t>
            </a:r>
            <a:endParaRPr sz="1800">
              <a:latin typeface="Arial"/>
              <a:cs typeface="Arial"/>
            </a:endParaRPr>
          </a:p>
          <a:p>
            <a:pPr marL="469265" marR="186055" indent="-367030">
              <a:lnSpc>
                <a:spcPct val="105000"/>
              </a:lnSpc>
              <a:spcBef>
                <a:spcPts val="1200"/>
              </a:spcBef>
              <a:buFont typeface="Arial"/>
              <a:buChar char="●"/>
              <a:tabLst>
                <a:tab pos="469265" algn="l"/>
              </a:tabLst>
            </a:pPr>
            <a:r>
              <a:rPr dirty="0" sz="1800" b="1">
                <a:solidFill>
                  <a:srgbClr val="595959"/>
                </a:solidFill>
                <a:latin typeface="Arial"/>
                <a:cs typeface="Arial"/>
              </a:rPr>
              <a:t>Poorly</a:t>
            </a:r>
            <a:r>
              <a:rPr dirty="0" sz="1800" spc="-25" b="1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95959"/>
                </a:solidFill>
                <a:latin typeface="Arial"/>
                <a:cs typeface="Arial"/>
              </a:rPr>
              <a:t>tested</a:t>
            </a: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:</a:t>
            </a:r>
            <a:r>
              <a:rPr dirty="0" sz="1800" spc="-15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Using</a:t>
            </a:r>
            <a:r>
              <a:rPr dirty="0" sz="1800" spc="-15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third-party</a:t>
            </a:r>
            <a:r>
              <a:rPr dirty="0" sz="1800" spc="-15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transceivers</a:t>
            </a:r>
            <a:r>
              <a:rPr dirty="0" sz="1800" spc="-15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that</a:t>
            </a:r>
            <a:r>
              <a:rPr dirty="0" sz="1800" spc="-15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lack</a:t>
            </a:r>
            <a:r>
              <a:rPr dirty="0" sz="1800" spc="-15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rigorous</a:t>
            </a:r>
            <a:r>
              <a:rPr dirty="0" sz="1800" spc="-10">
                <a:solidFill>
                  <a:srgbClr val="595959"/>
                </a:solidFill>
                <a:latin typeface="Arial"/>
                <a:cs typeface="Arial"/>
              </a:rPr>
              <a:t> acceptance </a:t>
            </a: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testing</a:t>
            </a:r>
            <a:r>
              <a:rPr dirty="0" sz="1800" spc="-3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or</a:t>
            </a:r>
            <a:r>
              <a:rPr dirty="0" sz="1800" spc="-25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D1794B"/>
                </a:solidFill>
                <a:latin typeface="Arial"/>
                <a:cs typeface="Arial"/>
              </a:rPr>
              <a:t>DOM</a:t>
            </a:r>
            <a:r>
              <a:rPr dirty="0" sz="1800" spc="-30" b="1">
                <a:solidFill>
                  <a:srgbClr val="D1794B"/>
                </a:solidFill>
                <a:latin typeface="Arial"/>
                <a:cs typeface="Arial"/>
              </a:rPr>
              <a:t> </a:t>
            </a:r>
            <a:r>
              <a:rPr dirty="0" sz="1800" spc="-10" b="1">
                <a:solidFill>
                  <a:srgbClr val="D1794B"/>
                </a:solidFill>
                <a:latin typeface="Arial"/>
                <a:cs typeface="Arial"/>
              </a:rPr>
              <a:t>monitoring</a:t>
            </a:r>
            <a:r>
              <a:rPr dirty="0" sz="1800" spc="-10">
                <a:solidFill>
                  <a:srgbClr val="595959"/>
                </a:solidFill>
                <a:latin typeface="Arial"/>
                <a:cs typeface="Arial"/>
              </a:rPr>
              <a:t>.</a:t>
            </a:r>
            <a:endParaRPr sz="1800">
              <a:latin typeface="Arial"/>
              <a:cs typeface="Arial"/>
            </a:endParaRPr>
          </a:p>
          <a:p>
            <a:pPr marL="469265" marR="196215" indent="-367030">
              <a:lnSpc>
                <a:spcPct val="105000"/>
              </a:lnSpc>
              <a:buFont typeface="Arial"/>
              <a:buChar char="●"/>
              <a:tabLst>
                <a:tab pos="469265" algn="l"/>
              </a:tabLst>
            </a:pPr>
            <a:r>
              <a:rPr dirty="0" sz="1800" spc="-10" b="1">
                <a:solidFill>
                  <a:srgbClr val="595959"/>
                </a:solidFill>
                <a:latin typeface="Arial"/>
                <a:cs typeface="Arial"/>
              </a:rPr>
              <a:t>Low-</a:t>
            </a:r>
            <a:r>
              <a:rPr dirty="0" sz="1800" b="1">
                <a:solidFill>
                  <a:srgbClr val="595959"/>
                </a:solidFill>
                <a:latin typeface="Arial"/>
                <a:cs typeface="Arial"/>
              </a:rPr>
              <a:t>Grade</a:t>
            </a:r>
            <a:r>
              <a:rPr dirty="0" sz="1800" spc="-40" b="1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95959"/>
                </a:solidFill>
                <a:latin typeface="Arial"/>
                <a:cs typeface="Arial"/>
              </a:rPr>
              <a:t>Fiber</a:t>
            </a:r>
            <a:r>
              <a:rPr dirty="0" sz="1800" spc="-35" b="1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95959"/>
                </a:solidFill>
                <a:latin typeface="Arial"/>
                <a:cs typeface="Arial"/>
              </a:rPr>
              <a:t>Paths</a:t>
            </a: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:</a:t>
            </a:r>
            <a:r>
              <a:rPr dirty="0" sz="1800" spc="-35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Leasing</a:t>
            </a:r>
            <a:r>
              <a:rPr dirty="0" sz="1800" spc="-35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cheaper,</a:t>
            </a:r>
            <a:r>
              <a:rPr dirty="0" sz="1800" spc="-35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D1794B"/>
                </a:solidFill>
                <a:latin typeface="Arial"/>
                <a:cs typeface="Arial"/>
              </a:rPr>
              <a:t>poorly</a:t>
            </a:r>
            <a:r>
              <a:rPr dirty="0" sz="1800" spc="-35" b="1">
                <a:solidFill>
                  <a:srgbClr val="D1794B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D1794B"/>
                </a:solidFill>
                <a:latin typeface="Arial"/>
                <a:cs typeface="Arial"/>
              </a:rPr>
              <a:t>maintained</a:t>
            </a:r>
            <a:r>
              <a:rPr dirty="0" sz="1800" spc="-35" b="1">
                <a:solidFill>
                  <a:srgbClr val="D1794B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D1794B"/>
                </a:solidFill>
                <a:latin typeface="Arial"/>
                <a:cs typeface="Arial"/>
              </a:rPr>
              <a:t>dark</a:t>
            </a:r>
            <a:r>
              <a:rPr dirty="0" sz="1800" spc="-35" b="1">
                <a:solidFill>
                  <a:srgbClr val="D1794B"/>
                </a:solidFill>
                <a:latin typeface="Arial"/>
                <a:cs typeface="Arial"/>
              </a:rPr>
              <a:t> </a:t>
            </a:r>
            <a:r>
              <a:rPr dirty="0" sz="1800" spc="-10" b="1">
                <a:solidFill>
                  <a:srgbClr val="D1794B"/>
                </a:solidFill>
                <a:latin typeface="Arial"/>
                <a:cs typeface="Arial"/>
              </a:rPr>
              <a:t>fibre</a:t>
            </a:r>
            <a:r>
              <a:rPr dirty="0" sz="1800" spc="-10">
                <a:solidFill>
                  <a:srgbClr val="595959"/>
                </a:solidFill>
                <a:latin typeface="Arial"/>
                <a:cs typeface="Arial"/>
              </a:rPr>
              <a:t>, </a:t>
            </a: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prone</a:t>
            </a:r>
            <a:r>
              <a:rPr dirty="0" sz="1800" spc="-5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to </a:t>
            </a:r>
            <a:r>
              <a:rPr dirty="0" sz="1800" spc="-10">
                <a:solidFill>
                  <a:srgbClr val="595959"/>
                </a:solidFill>
                <a:latin typeface="Arial"/>
                <a:cs typeface="Arial"/>
              </a:rPr>
              <a:t>micro-bends.</a:t>
            </a:r>
            <a:endParaRPr sz="1800">
              <a:latin typeface="Arial"/>
              <a:cs typeface="Arial"/>
            </a:endParaRPr>
          </a:p>
          <a:p>
            <a:pPr marL="469265" marR="5080" indent="-367030">
              <a:lnSpc>
                <a:spcPct val="105000"/>
              </a:lnSpc>
              <a:buFont typeface="Arial"/>
              <a:buChar char="●"/>
              <a:tabLst>
                <a:tab pos="469265" algn="l"/>
              </a:tabLst>
            </a:pPr>
            <a:r>
              <a:rPr dirty="0" sz="1800" spc="-10" b="1">
                <a:solidFill>
                  <a:srgbClr val="595959"/>
                </a:solidFill>
                <a:latin typeface="Arial"/>
                <a:cs typeface="Arial"/>
              </a:rPr>
              <a:t>Vulnerability</a:t>
            </a:r>
            <a:r>
              <a:rPr dirty="0" sz="1800" spc="-10">
                <a:solidFill>
                  <a:srgbClr val="595959"/>
                </a:solidFill>
                <a:latin typeface="Arial"/>
                <a:cs typeface="Arial"/>
              </a:rPr>
              <a:t>: </a:t>
            </a: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Micro-bends</a:t>
            </a:r>
            <a:r>
              <a:rPr dirty="0" sz="1800" spc="-1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and</a:t>
            </a:r>
            <a:r>
              <a:rPr dirty="0" sz="1800" spc="-10">
                <a:solidFill>
                  <a:srgbClr val="595959"/>
                </a:solidFill>
                <a:latin typeface="Arial"/>
                <a:cs typeface="Arial"/>
              </a:rPr>
              <a:t> low-</a:t>
            </a: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grade</a:t>
            </a:r>
            <a:r>
              <a:rPr dirty="0" sz="1800" spc="-1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optics</a:t>
            </a:r>
            <a:r>
              <a:rPr dirty="0" sz="1800" spc="-1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lead</a:t>
            </a:r>
            <a:r>
              <a:rPr dirty="0" sz="1800" spc="-1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to</a:t>
            </a:r>
            <a:r>
              <a:rPr dirty="0" sz="1800" spc="1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D1794B"/>
                </a:solidFill>
                <a:latin typeface="Arial"/>
                <a:cs typeface="Arial"/>
              </a:rPr>
              <a:t>signal</a:t>
            </a:r>
            <a:r>
              <a:rPr dirty="0" sz="1800" spc="-10" b="1">
                <a:solidFill>
                  <a:srgbClr val="D1794B"/>
                </a:solidFill>
                <a:latin typeface="Arial"/>
                <a:cs typeface="Arial"/>
              </a:rPr>
              <a:t> degradation </a:t>
            </a: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and</a:t>
            </a:r>
            <a:r>
              <a:rPr dirty="0" sz="1800" spc="-4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D1794B"/>
                </a:solidFill>
                <a:latin typeface="Arial"/>
                <a:cs typeface="Arial"/>
              </a:rPr>
              <a:t>frequent</a:t>
            </a:r>
            <a:r>
              <a:rPr dirty="0" sz="1800" spc="-45" b="1">
                <a:solidFill>
                  <a:srgbClr val="D1794B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D1794B"/>
                </a:solidFill>
                <a:latin typeface="Arial"/>
                <a:cs typeface="Arial"/>
              </a:rPr>
              <a:t>flapping</a:t>
            </a:r>
            <a:r>
              <a:rPr dirty="0" sz="1800" spc="-25" b="1">
                <a:solidFill>
                  <a:srgbClr val="D1794B"/>
                </a:solidFill>
                <a:latin typeface="Arial"/>
                <a:cs typeface="Arial"/>
              </a:rPr>
              <a:t> </a:t>
            </a:r>
            <a:r>
              <a:rPr dirty="0" sz="1800" spc="-10">
                <a:solidFill>
                  <a:srgbClr val="595959"/>
                </a:solidFill>
                <a:latin typeface="Arial"/>
                <a:cs typeface="Arial"/>
              </a:rPr>
              <a:t>links.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305"/>
              </a:spcBef>
            </a:pP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Budget</a:t>
            </a:r>
            <a:r>
              <a:rPr dirty="0" sz="1800" spc="-35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Routing</a:t>
            </a:r>
            <a:r>
              <a:rPr dirty="0" sz="1800" spc="-3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 spc="-10">
                <a:solidFill>
                  <a:srgbClr val="595959"/>
                </a:solidFill>
                <a:latin typeface="Arial"/>
                <a:cs typeface="Arial"/>
              </a:rPr>
              <a:t>Hardware</a:t>
            </a:r>
            <a:endParaRPr sz="1800">
              <a:latin typeface="Arial"/>
              <a:cs typeface="Arial"/>
            </a:endParaRPr>
          </a:p>
          <a:p>
            <a:pPr marL="469265" indent="-366395">
              <a:lnSpc>
                <a:spcPct val="100000"/>
              </a:lnSpc>
              <a:spcBef>
                <a:spcPts val="1310"/>
              </a:spcBef>
              <a:buFont typeface="Arial"/>
              <a:buChar char="●"/>
              <a:tabLst>
                <a:tab pos="469265" algn="l"/>
              </a:tabLst>
            </a:pPr>
            <a:r>
              <a:rPr dirty="0" sz="1800" b="1">
                <a:solidFill>
                  <a:srgbClr val="595959"/>
                </a:solidFill>
                <a:latin typeface="Arial"/>
                <a:cs typeface="Arial"/>
              </a:rPr>
              <a:t>Small</a:t>
            </a:r>
            <a:r>
              <a:rPr dirty="0" sz="1800" spc="-30" b="1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95959"/>
                </a:solidFill>
                <a:latin typeface="Arial"/>
                <a:cs typeface="Arial"/>
              </a:rPr>
              <a:t>Buffers</a:t>
            </a: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:</a:t>
            </a:r>
            <a:r>
              <a:rPr dirty="0" sz="1800" spc="-2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Microbursts</a:t>
            </a:r>
            <a:r>
              <a:rPr dirty="0" sz="1800" spc="-2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quickly</a:t>
            </a:r>
            <a:r>
              <a:rPr dirty="0" sz="1800" spc="-2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become</a:t>
            </a:r>
            <a:r>
              <a:rPr dirty="0" sz="1800" spc="-2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packet</a:t>
            </a:r>
            <a:r>
              <a:rPr dirty="0" sz="1800" spc="-20">
                <a:solidFill>
                  <a:srgbClr val="595959"/>
                </a:solidFill>
                <a:latin typeface="Arial"/>
                <a:cs typeface="Arial"/>
              </a:rPr>
              <a:t> loss</a:t>
            </a:r>
            <a:endParaRPr sz="1800">
              <a:latin typeface="Arial"/>
              <a:cs typeface="Arial"/>
            </a:endParaRPr>
          </a:p>
          <a:p>
            <a:pPr marL="469265" marR="186690" indent="-367030">
              <a:lnSpc>
                <a:spcPct val="105000"/>
              </a:lnSpc>
              <a:buFont typeface="Arial"/>
              <a:buChar char="●"/>
              <a:tabLst>
                <a:tab pos="469265" algn="l"/>
              </a:tabLst>
            </a:pPr>
            <a:r>
              <a:rPr dirty="0" sz="1800" b="1">
                <a:solidFill>
                  <a:srgbClr val="595959"/>
                </a:solidFill>
                <a:latin typeface="Arial"/>
                <a:cs typeface="Arial"/>
              </a:rPr>
              <a:t>Limited</a:t>
            </a:r>
            <a:r>
              <a:rPr dirty="0" sz="1800" spc="-30" b="1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95959"/>
                </a:solidFill>
                <a:latin typeface="Arial"/>
                <a:cs typeface="Arial"/>
              </a:rPr>
              <a:t>FIB/TCAM</a:t>
            </a:r>
            <a:r>
              <a:rPr dirty="0" sz="1800" spc="-30" b="1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95959"/>
                </a:solidFill>
                <a:latin typeface="Arial"/>
                <a:cs typeface="Arial"/>
              </a:rPr>
              <a:t>Headroom</a:t>
            </a: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:</a:t>
            </a:r>
            <a:r>
              <a:rPr dirty="0" sz="1800" spc="-3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Route</a:t>
            </a:r>
            <a:r>
              <a:rPr dirty="0" sz="1800" spc="-25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growth</a:t>
            </a:r>
            <a:r>
              <a:rPr dirty="0" sz="1800" spc="-3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and</a:t>
            </a:r>
            <a:r>
              <a:rPr dirty="0" sz="1800" spc="-3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churn</a:t>
            </a:r>
            <a:r>
              <a:rPr dirty="0" sz="1800" spc="-3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can</a:t>
            </a:r>
            <a:r>
              <a:rPr dirty="0" sz="1800" spc="-25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slow</a:t>
            </a:r>
            <a:r>
              <a:rPr dirty="0" sz="1800" spc="-3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or</a:t>
            </a:r>
            <a:r>
              <a:rPr dirty="0" sz="1800" spc="-3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 spc="-10">
                <a:solidFill>
                  <a:srgbClr val="595959"/>
                </a:solidFill>
                <a:latin typeface="Arial"/>
                <a:cs typeface="Arial"/>
              </a:rPr>
              <a:t>break convergence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/>
              <a:t>2.</a:t>
            </a:r>
            <a:r>
              <a:rPr dirty="0" spc="-15"/>
              <a:t> </a:t>
            </a:r>
            <a:r>
              <a:rPr dirty="0"/>
              <a:t>IXP</a:t>
            </a:r>
            <a:r>
              <a:rPr dirty="0" spc="-55"/>
              <a:t> </a:t>
            </a:r>
            <a:r>
              <a:rPr dirty="0"/>
              <a:t>Risks:</a:t>
            </a:r>
            <a:r>
              <a:rPr dirty="0" spc="-15"/>
              <a:t> </a:t>
            </a:r>
            <a:r>
              <a:rPr dirty="0"/>
              <a:t>Damaging</a:t>
            </a:r>
            <a:r>
              <a:rPr dirty="0" spc="-10"/>
              <a:t> </a:t>
            </a:r>
            <a:r>
              <a:rPr dirty="0"/>
              <a:t>the</a:t>
            </a:r>
            <a:r>
              <a:rPr dirty="0" spc="-10"/>
              <a:t> Ecosystem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84724" y="1083130"/>
            <a:ext cx="8204200" cy="38658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500">
                <a:solidFill>
                  <a:srgbClr val="595959"/>
                </a:solidFill>
                <a:latin typeface="Arial"/>
                <a:cs typeface="Arial"/>
              </a:rPr>
              <a:t>Route</a:t>
            </a:r>
            <a:r>
              <a:rPr dirty="0" sz="1500" spc="-6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500">
                <a:solidFill>
                  <a:srgbClr val="595959"/>
                </a:solidFill>
                <a:latin typeface="Arial"/>
                <a:cs typeface="Arial"/>
              </a:rPr>
              <a:t>Server</a:t>
            </a:r>
            <a:r>
              <a:rPr dirty="0" sz="1500" spc="-55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500" spc="-10">
                <a:solidFill>
                  <a:srgbClr val="595959"/>
                </a:solidFill>
                <a:latin typeface="Arial"/>
                <a:cs typeface="Arial"/>
              </a:rPr>
              <a:t>Flapping</a:t>
            </a:r>
            <a:endParaRPr sz="1500">
              <a:latin typeface="Arial"/>
              <a:cs typeface="Arial"/>
            </a:endParaRPr>
          </a:p>
          <a:p>
            <a:pPr marL="469265" indent="-343535">
              <a:lnSpc>
                <a:spcPct val="100000"/>
              </a:lnSpc>
              <a:spcBef>
                <a:spcPts val="1470"/>
              </a:spcBef>
              <a:buFont typeface="Arial"/>
              <a:buChar char="●"/>
              <a:tabLst>
                <a:tab pos="469265" algn="l"/>
              </a:tabLst>
            </a:pPr>
            <a:r>
              <a:rPr dirty="0" sz="1500" b="1">
                <a:solidFill>
                  <a:srgbClr val="595959"/>
                </a:solidFill>
                <a:latin typeface="Arial"/>
                <a:cs typeface="Arial"/>
              </a:rPr>
              <a:t>The</a:t>
            </a:r>
            <a:r>
              <a:rPr dirty="0" sz="1500" spc="-45" b="1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595959"/>
                </a:solidFill>
                <a:latin typeface="Arial"/>
                <a:cs typeface="Arial"/>
              </a:rPr>
              <a:t>Threat</a:t>
            </a:r>
            <a:r>
              <a:rPr dirty="0" sz="1500">
                <a:solidFill>
                  <a:srgbClr val="595959"/>
                </a:solidFill>
                <a:latin typeface="Arial"/>
                <a:cs typeface="Arial"/>
              </a:rPr>
              <a:t>:</a:t>
            </a:r>
            <a:r>
              <a:rPr dirty="0" sz="1500" spc="-45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500" spc="-10">
                <a:solidFill>
                  <a:srgbClr val="595959"/>
                </a:solidFill>
                <a:latin typeface="Arial"/>
                <a:cs typeface="Arial"/>
              </a:rPr>
              <a:t>Underpowered</a:t>
            </a:r>
            <a:r>
              <a:rPr dirty="0" sz="1500" spc="-45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500">
                <a:solidFill>
                  <a:srgbClr val="595959"/>
                </a:solidFill>
                <a:latin typeface="Arial"/>
                <a:cs typeface="Arial"/>
              </a:rPr>
              <a:t>routers</a:t>
            </a:r>
            <a:r>
              <a:rPr dirty="0" sz="1500" spc="-45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500">
                <a:solidFill>
                  <a:srgbClr val="595959"/>
                </a:solidFill>
                <a:latin typeface="Arial"/>
                <a:cs typeface="Arial"/>
              </a:rPr>
              <a:t>cannot</a:t>
            </a:r>
            <a:r>
              <a:rPr dirty="0" sz="1500" spc="-45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500">
                <a:solidFill>
                  <a:srgbClr val="595959"/>
                </a:solidFill>
                <a:latin typeface="Arial"/>
                <a:cs typeface="Arial"/>
              </a:rPr>
              <a:t>process</a:t>
            </a:r>
            <a:r>
              <a:rPr dirty="0" sz="1500" spc="-45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500">
                <a:solidFill>
                  <a:srgbClr val="595959"/>
                </a:solidFill>
                <a:latin typeface="Arial"/>
                <a:cs typeface="Arial"/>
              </a:rPr>
              <a:t>rapid</a:t>
            </a:r>
            <a:r>
              <a:rPr dirty="0" sz="1500" spc="-45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500">
                <a:solidFill>
                  <a:srgbClr val="595959"/>
                </a:solidFill>
                <a:latin typeface="Arial"/>
                <a:cs typeface="Arial"/>
              </a:rPr>
              <a:t>BGP</a:t>
            </a:r>
            <a:r>
              <a:rPr dirty="0" sz="1500" spc="-65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500">
                <a:solidFill>
                  <a:srgbClr val="595959"/>
                </a:solidFill>
                <a:latin typeface="Arial"/>
                <a:cs typeface="Arial"/>
              </a:rPr>
              <a:t>updates</a:t>
            </a:r>
            <a:r>
              <a:rPr dirty="0" sz="1500" spc="-45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500">
                <a:solidFill>
                  <a:srgbClr val="595959"/>
                </a:solidFill>
                <a:latin typeface="Arial"/>
                <a:cs typeface="Arial"/>
              </a:rPr>
              <a:t>at</a:t>
            </a:r>
            <a:r>
              <a:rPr dirty="0" sz="1500" spc="-45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500">
                <a:solidFill>
                  <a:srgbClr val="595959"/>
                </a:solidFill>
                <a:latin typeface="Arial"/>
                <a:cs typeface="Arial"/>
              </a:rPr>
              <a:t>large</a:t>
            </a:r>
            <a:r>
              <a:rPr dirty="0" sz="1500" spc="-45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500">
                <a:solidFill>
                  <a:srgbClr val="595959"/>
                </a:solidFill>
                <a:latin typeface="Arial"/>
                <a:cs typeface="Arial"/>
              </a:rPr>
              <a:t>public</a:t>
            </a:r>
            <a:r>
              <a:rPr dirty="0" sz="1500" spc="-4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500" spc="-10">
                <a:solidFill>
                  <a:srgbClr val="595959"/>
                </a:solidFill>
                <a:latin typeface="Arial"/>
                <a:cs typeface="Arial"/>
              </a:rPr>
              <a:t>IXPs.</a:t>
            </a:r>
            <a:endParaRPr sz="1500">
              <a:latin typeface="Arial"/>
              <a:cs typeface="Arial"/>
            </a:endParaRPr>
          </a:p>
          <a:p>
            <a:pPr marL="469265" marR="38735" indent="-344170">
              <a:lnSpc>
                <a:spcPct val="114999"/>
              </a:lnSpc>
              <a:buFont typeface="Arial"/>
              <a:buChar char="●"/>
              <a:tabLst>
                <a:tab pos="469265" algn="l"/>
              </a:tabLst>
            </a:pPr>
            <a:r>
              <a:rPr dirty="0" sz="1500" b="1">
                <a:solidFill>
                  <a:srgbClr val="595959"/>
                </a:solidFill>
                <a:latin typeface="Arial"/>
                <a:cs typeface="Arial"/>
              </a:rPr>
              <a:t>The</a:t>
            </a:r>
            <a:r>
              <a:rPr dirty="0" sz="1500" spc="-45" b="1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500" spc="-10" b="1">
                <a:solidFill>
                  <a:srgbClr val="595959"/>
                </a:solidFill>
                <a:latin typeface="Arial"/>
                <a:cs typeface="Arial"/>
              </a:rPr>
              <a:t>Consequence</a:t>
            </a:r>
            <a:r>
              <a:rPr dirty="0" sz="1500" spc="-10">
                <a:solidFill>
                  <a:srgbClr val="595959"/>
                </a:solidFill>
                <a:latin typeface="Arial"/>
                <a:cs typeface="Arial"/>
              </a:rPr>
              <a:t>:</a:t>
            </a:r>
            <a:r>
              <a:rPr dirty="0" sz="1500" spc="-65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500" spc="-25">
                <a:solidFill>
                  <a:srgbClr val="595959"/>
                </a:solidFill>
                <a:latin typeface="Arial"/>
                <a:cs typeface="Arial"/>
              </a:rPr>
              <a:t>Your</a:t>
            </a:r>
            <a:r>
              <a:rPr dirty="0" sz="1500" spc="-4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500">
                <a:solidFill>
                  <a:srgbClr val="595959"/>
                </a:solidFill>
                <a:latin typeface="Arial"/>
                <a:cs typeface="Arial"/>
              </a:rPr>
              <a:t>router</a:t>
            </a:r>
            <a:r>
              <a:rPr dirty="0" sz="1500" spc="-45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500">
                <a:solidFill>
                  <a:srgbClr val="595959"/>
                </a:solidFill>
                <a:latin typeface="Arial"/>
                <a:cs typeface="Arial"/>
              </a:rPr>
              <a:t>drops</a:t>
            </a:r>
            <a:r>
              <a:rPr dirty="0" sz="1500" spc="-4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500" spc="-10">
                <a:solidFill>
                  <a:srgbClr val="595959"/>
                </a:solidFill>
                <a:latin typeface="Arial"/>
                <a:cs typeface="Arial"/>
              </a:rPr>
              <a:t>sessions,</a:t>
            </a:r>
            <a:r>
              <a:rPr dirty="0" sz="1500" spc="-45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500">
                <a:solidFill>
                  <a:srgbClr val="595959"/>
                </a:solidFill>
                <a:latin typeface="Arial"/>
                <a:cs typeface="Arial"/>
              </a:rPr>
              <a:t>causing</a:t>
            </a:r>
            <a:r>
              <a:rPr dirty="0" sz="1500" spc="-4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500">
                <a:solidFill>
                  <a:srgbClr val="595959"/>
                </a:solidFill>
                <a:latin typeface="Arial"/>
                <a:cs typeface="Arial"/>
              </a:rPr>
              <a:t>data</a:t>
            </a:r>
            <a:r>
              <a:rPr dirty="0" sz="1500" spc="-45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500">
                <a:solidFill>
                  <a:srgbClr val="595959"/>
                </a:solidFill>
                <a:latin typeface="Arial"/>
                <a:cs typeface="Arial"/>
              </a:rPr>
              <a:t>plane</a:t>
            </a:r>
            <a:r>
              <a:rPr dirty="0" sz="1500" spc="-4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500">
                <a:solidFill>
                  <a:srgbClr val="595959"/>
                </a:solidFill>
                <a:latin typeface="Arial"/>
                <a:cs typeface="Arial"/>
              </a:rPr>
              <a:t>loops</a:t>
            </a:r>
            <a:r>
              <a:rPr dirty="0" sz="1500" spc="-4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500">
                <a:solidFill>
                  <a:srgbClr val="595959"/>
                </a:solidFill>
                <a:latin typeface="Arial"/>
                <a:cs typeface="Arial"/>
              </a:rPr>
              <a:t>and</a:t>
            </a:r>
            <a:r>
              <a:rPr dirty="0" sz="1500" spc="-15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500" spc="-10" b="1">
                <a:solidFill>
                  <a:srgbClr val="D1794B"/>
                </a:solidFill>
                <a:latin typeface="Arial"/>
                <a:cs typeface="Arial"/>
              </a:rPr>
              <a:t>black-holes </a:t>
            </a:r>
            <a:r>
              <a:rPr dirty="0" sz="1500" b="1">
                <a:solidFill>
                  <a:srgbClr val="D1794B"/>
                </a:solidFill>
                <a:latin typeface="Arial"/>
                <a:cs typeface="Arial"/>
              </a:rPr>
              <a:t>for</a:t>
            </a:r>
            <a:r>
              <a:rPr dirty="0" sz="1500" spc="-50" b="1">
                <a:solidFill>
                  <a:srgbClr val="D1794B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D1794B"/>
                </a:solidFill>
                <a:latin typeface="Arial"/>
                <a:cs typeface="Arial"/>
              </a:rPr>
              <a:t>international</a:t>
            </a:r>
            <a:r>
              <a:rPr dirty="0" sz="1500" spc="-50" b="1">
                <a:solidFill>
                  <a:srgbClr val="D1794B"/>
                </a:solidFill>
                <a:latin typeface="Arial"/>
                <a:cs typeface="Arial"/>
              </a:rPr>
              <a:t> </a:t>
            </a:r>
            <a:r>
              <a:rPr dirty="0" sz="1500" spc="-10" b="1">
                <a:solidFill>
                  <a:srgbClr val="D1794B"/>
                </a:solidFill>
                <a:latin typeface="Arial"/>
                <a:cs typeface="Arial"/>
              </a:rPr>
              <a:t>traffic</a:t>
            </a:r>
            <a:r>
              <a:rPr dirty="0" sz="1500" spc="-10">
                <a:solidFill>
                  <a:srgbClr val="595959"/>
                </a:solidFill>
                <a:latin typeface="Arial"/>
                <a:cs typeface="Arial"/>
              </a:rPr>
              <a:t>.</a:t>
            </a:r>
            <a:endParaRPr sz="1500">
              <a:latin typeface="Arial"/>
              <a:cs typeface="Arial"/>
            </a:endParaRPr>
          </a:p>
          <a:p>
            <a:pPr marL="469265" marR="426084" indent="-344170">
              <a:lnSpc>
                <a:spcPct val="114999"/>
              </a:lnSpc>
              <a:buFont typeface="Arial"/>
              <a:buChar char="●"/>
              <a:tabLst>
                <a:tab pos="469265" algn="l"/>
              </a:tabLst>
            </a:pPr>
            <a:r>
              <a:rPr dirty="0" sz="1500" b="1">
                <a:solidFill>
                  <a:srgbClr val="595959"/>
                </a:solidFill>
                <a:latin typeface="Arial"/>
                <a:cs typeface="Arial"/>
              </a:rPr>
              <a:t>The</a:t>
            </a:r>
            <a:r>
              <a:rPr dirty="0" sz="1500" spc="-35" b="1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595959"/>
                </a:solidFill>
                <a:latin typeface="Arial"/>
                <a:cs typeface="Arial"/>
              </a:rPr>
              <a:t>Penalty</a:t>
            </a:r>
            <a:r>
              <a:rPr dirty="0" sz="1500">
                <a:solidFill>
                  <a:srgbClr val="595959"/>
                </a:solidFill>
                <a:latin typeface="Arial"/>
                <a:cs typeface="Arial"/>
              </a:rPr>
              <a:t>:</a:t>
            </a:r>
            <a:r>
              <a:rPr dirty="0" sz="1500" spc="-35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500">
                <a:solidFill>
                  <a:srgbClr val="595959"/>
                </a:solidFill>
                <a:latin typeface="Arial"/>
                <a:cs typeface="Arial"/>
              </a:rPr>
              <a:t>IXP</a:t>
            </a:r>
            <a:r>
              <a:rPr dirty="0" sz="1500" spc="-55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500">
                <a:solidFill>
                  <a:srgbClr val="595959"/>
                </a:solidFill>
                <a:latin typeface="Arial"/>
                <a:cs typeface="Arial"/>
              </a:rPr>
              <a:t>operators</a:t>
            </a:r>
            <a:r>
              <a:rPr dirty="0" sz="1500" spc="-35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500">
                <a:solidFill>
                  <a:srgbClr val="595959"/>
                </a:solidFill>
                <a:latin typeface="Arial"/>
                <a:cs typeface="Arial"/>
              </a:rPr>
              <a:t>may</a:t>
            </a:r>
            <a:r>
              <a:rPr dirty="0" sz="1500" spc="-2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D1794B"/>
                </a:solidFill>
                <a:latin typeface="Arial"/>
                <a:cs typeface="Arial"/>
              </a:rPr>
              <a:t>quarantine</a:t>
            </a:r>
            <a:r>
              <a:rPr dirty="0" sz="1500" spc="-35" b="1">
                <a:solidFill>
                  <a:srgbClr val="D1794B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D1794B"/>
                </a:solidFill>
                <a:latin typeface="Arial"/>
                <a:cs typeface="Arial"/>
              </a:rPr>
              <a:t>or</a:t>
            </a:r>
            <a:r>
              <a:rPr dirty="0" sz="1500" spc="-35" b="1">
                <a:solidFill>
                  <a:srgbClr val="D1794B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D1794B"/>
                </a:solidFill>
                <a:latin typeface="Arial"/>
                <a:cs typeface="Arial"/>
              </a:rPr>
              <a:t>disconnect</a:t>
            </a:r>
            <a:r>
              <a:rPr dirty="0" sz="1500" spc="-30" b="1">
                <a:solidFill>
                  <a:srgbClr val="D1794B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D1794B"/>
                </a:solidFill>
                <a:latin typeface="Arial"/>
                <a:cs typeface="Arial"/>
              </a:rPr>
              <a:t>your</a:t>
            </a:r>
            <a:r>
              <a:rPr dirty="0" sz="1500" spc="-35" b="1">
                <a:solidFill>
                  <a:srgbClr val="D1794B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D1794B"/>
                </a:solidFill>
                <a:latin typeface="Arial"/>
                <a:cs typeface="Arial"/>
              </a:rPr>
              <a:t>port</a:t>
            </a:r>
            <a:r>
              <a:rPr dirty="0" sz="1500" spc="-25" b="1">
                <a:solidFill>
                  <a:srgbClr val="D1794B"/>
                </a:solidFill>
                <a:latin typeface="Arial"/>
                <a:cs typeface="Arial"/>
              </a:rPr>
              <a:t> </a:t>
            </a:r>
            <a:r>
              <a:rPr dirty="0" sz="1500">
                <a:solidFill>
                  <a:srgbClr val="595959"/>
                </a:solidFill>
                <a:latin typeface="Arial"/>
                <a:cs typeface="Arial"/>
              </a:rPr>
              <a:t>to</a:t>
            </a:r>
            <a:r>
              <a:rPr dirty="0" sz="1500" spc="-3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500">
                <a:solidFill>
                  <a:srgbClr val="595959"/>
                </a:solidFill>
                <a:latin typeface="Arial"/>
                <a:cs typeface="Arial"/>
              </a:rPr>
              <a:t>protect</a:t>
            </a:r>
            <a:r>
              <a:rPr dirty="0" sz="1500" spc="-35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500" spc="-10">
                <a:solidFill>
                  <a:srgbClr val="595959"/>
                </a:solidFill>
                <a:latin typeface="Arial"/>
                <a:cs typeface="Arial"/>
              </a:rPr>
              <a:t>other </a:t>
            </a:r>
            <a:r>
              <a:rPr dirty="0" sz="1500">
                <a:solidFill>
                  <a:srgbClr val="595959"/>
                </a:solidFill>
                <a:latin typeface="Arial"/>
                <a:cs typeface="Arial"/>
              </a:rPr>
              <a:t>members</a:t>
            </a:r>
            <a:r>
              <a:rPr dirty="0" sz="1500" spc="-45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500">
                <a:solidFill>
                  <a:srgbClr val="595959"/>
                </a:solidFill>
                <a:latin typeface="Arial"/>
                <a:cs typeface="Arial"/>
              </a:rPr>
              <a:t>from</a:t>
            </a:r>
            <a:r>
              <a:rPr dirty="0" sz="1500" spc="-45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500">
                <a:solidFill>
                  <a:srgbClr val="595959"/>
                </a:solidFill>
                <a:latin typeface="Arial"/>
                <a:cs typeface="Arial"/>
              </a:rPr>
              <a:t>stability</a:t>
            </a:r>
            <a:r>
              <a:rPr dirty="0" sz="1500" spc="-4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500" spc="-10">
                <a:solidFill>
                  <a:srgbClr val="595959"/>
                </a:solidFill>
                <a:latin typeface="Arial"/>
                <a:cs typeface="Arial"/>
              </a:rPr>
              <a:t>issues.</a:t>
            </a:r>
            <a:endParaRPr sz="15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470"/>
              </a:spcBef>
            </a:pPr>
            <a:r>
              <a:rPr dirty="0" sz="1500">
                <a:solidFill>
                  <a:srgbClr val="595959"/>
                </a:solidFill>
                <a:latin typeface="Arial"/>
                <a:cs typeface="Arial"/>
              </a:rPr>
              <a:t>Poor</a:t>
            </a:r>
            <a:r>
              <a:rPr dirty="0" sz="1500" spc="-3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500">
                <a:solidFill>
                  <a:srgbClr val="595959"/>
                </a:solidFill>
                <a:latin typeface="Arial"/>
                <a:cs typeface="Arial"/>
              </a:rPr>
              <a:t>Port</a:t>
            </a:r>
            <a:r>
              <a:rPr dirty="0" sz="1500" spc="-3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500" spc="-10">
                <a:solidFill>
                  <a:srgbClr val="595959"/>
                </a:solidFill>
                <a:latin typeface="Arial"/>
                <a:cs typeface="Arial"/>
              </a:rPr>
              <a:t>Management</a:t>
            </a:r>
            <a:endParaRPr sz="1500">
              <a:latin typeface="Arial"/>
              <a:cs typeface="Arial"/>
            </a:endParaRPr>
          </a:p>
          <a:p>
            <a:pPr marL="469265" marR="349885" indent="-344170">
              <a:lnSpc>
                <a:spcPct val="114999"/>
              </a:lnSpc>
              <a:spcBef>
                <a:spcPts val="1200"/>
              </a:spcBef>
              <a:buFont typeface="Arial"/>
              <a:buChar char="●"/>
              <a:tabLst>
                <a:tab pos="469265" algn="l"/>
              </a:tabLst>
            </a:pPr>
            <a:r>
              <a:rPr dirty="0" sz="1500" spc="-10" b="1">
                <a:solidFill>
                  <a:srgbClr val="595959"/>
                </a:solidFill>
                <a:latin typeface="Arial"/>
                <a:cs typeface="Arial"/>
              </a:rPr>
              <a:t>Under-</a:t>
            </a:r>
            <a:r>
              <a:rPr dirty="0" sz="1500" b="1">
                <a:solidFill>
                  <a:srgbClr val="595959"/>
                </a:solidFill>
                <a:latin typeface="Arial"/>
                <a:cs typeface="Arial"/>
              </a:rPr>
              <a:t>provisioning</a:t>
            </a:r>
            <a:r>
              <a:rPr dirty="0" sz="1500">
                <a:solidFill>
                  <a:srgbClr val="595959"/>
                </a:solidFill>
                <a:latin typeface="Arial"/>
                <a:cs typeface="Arial"/>
              </a:rPr>
              <a:t>:</a:t>
            </a:r>
            <a:r>
              <a:rPr dirty="0" sz="1500" spc="-4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500" spc="-10">
                <a:solidFill>
                  <a:srgbClr val="595959"/>
                </a:solidFill>
                <a:latin typeface="Arial"/>
                <a:cs typeface="Arial"/>
              </a:rPr>
              <a:t>Low-</a:t>
            </a:r>
            <a:r>
              <a:rPr dirty="0" sz="1500">
                <a:solidFill>
                  <a:srgbClr val="595959"/>
                </a:solidFill>
                <a:latin typeface="Arial"/>
                <a:cs typeface="Arial"/>
              </a:rPr>
              <a:t>capacity</a:t>
            </a:r>
            <a:r>
              <a:rPr dirty="0" sz="1500" spc="-4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500">
                <a:solidFill>
                  <a:srgbClr val="595959"/>
                </a:solidFill>
                <a:latin typeface="Arial"/>
                <a:cs typeface="Arial"/>
              </a:rPr>
              <a:t>IXP</a:t>
            </a:r>
            <a:r>
              <a:rPr dirty="0" sz="1500" spc="-65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500">
                <a:solidFill>
                  <a:srgbClr val="595959"/>
                </a:solidFill>
                <a:latin typeface="Arial"/>
                <a:cs typeface="Arial"/>
              </a:rPr>
              <a:t>ports</a:t>
            </a:r>
            <a:r>
              <a:rPr dirty="0" sz="1500" spc="-4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500">
                <a:solidFill>
                  <a:srgbClr val="595959"/>
                </a:solidFill>
                <a:latin typeface="Arial"/>
                <a:cs typeface="Arial"/>
              </a:rPr>
              <a:t>lead</a:t>
            </a:r>
            <a:r>
              <a:rPr dirty="0" sz="1500" spc="-4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500">
                <a:solidFill>
                  <a:srgbClr val="595959"/>
                </a:solidFill>
                <a:latin typeface="Arial"/>
                <a:cs typeface="Arial"/>
              </a:rPr>
              <a:t>to</a:t>
            </a:r>
            <a:r>
              <a:rPr dirty="0" sz="1500" spc="-25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D1794B"/>
                </a:solidFill>
                <a:latin typeface="Arial"/>
                <a:cs typeface="Arial"/>
              </a:rPr>
              <a:t>severe</a:t>
            </a:r>
            <a:r>
              <a:rPr dirty="0" sz="1500" spc="-40" b="1">
                <a:solidFill>
                  <a:srgbClr val="D1794B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D1794B"/>
                </a:solidFill>
                <a:latin typeface="Arial"/>
                <a:cs typeface="Arial"/>
              </a:rPr>
              <a:t>packet</a:t>
            </a:r>
            <a:r>
              <a:rPr dirty="0" sz="1500" spc="-40" b="1">
                <a:solidFill>
                  <a:srgbClr val="D1794B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D1794B"/>
                </a:solidFill>
                <a:latin typeface="Arial"/>
                <a:cs typeface="Arial"/>
              </a:rPr>
              <a:t>drops</a:t>
            </a:r>
            <a:r>
              <a:rPr dirty="0" sz="1500" spc="-35" b="1">
                <a:solidFill>
                  <a:srgbClr val="D1794B"/>
                </a:solidFill>
                <a:latin typeface="Arial"/>
                <a:cs typeface="Arial"/>
              </a:rPr>
              <a:t> </a:t>
            </a:r>
            <a:r>
              <a:rPr dirty="0" sz="1500">
                <a:solidFill>
                  <a:srgbClr val="595959"/>
                </a:solidFill>
                <a:latin typeface="Arial"/>
                <a:cs typeface="Arial"/>
              </a:rPr>
              <a:t>during</a:t>
            </a:r>
            <a:r>
              <a:rPr dirty="0" sz="1500" spc="-4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500" spc="-20">
                <a:solidFill>
                  <a:srgbClr val="595959"/>
                </a:solidFill>
                <a:latin typeface="Arial"/>
                <a:cs typeface="Arial"/>
              </a:rPr>
              <a:t>peak </a:t>
            </a:r>
            <a:r>
              <a:rPr dirty="0" sz="1500">
                <a:solidFill>
                  <a:srgbClr val="595959"/>
                </a:solidFill>
                <a:latin typeface="Arial"/>
                <a:cs typeface="Arial"/>
              </a:rPr>
              <a:t>traffic</a:t>
            </a:r>
            <a:r>
              <a:rPr dirty="0" sz="1500" spc="-5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500" spc="-10">
                <a:solidFill>
                  <a:srgbClr val="595959"/>
                </a:solidFill>
                <a:latin typeface="Arial"/>
                <a:cs typeface="Arial"/>
              </a:rPr>
              <a:t>hours.</a:t>
            </a:r>
            <a:endParaRPr sz="1500">
              <a:latin typeface="Arial"/>
              <a:cs typeface="Arial"/>
            </a:endParaRPr>
          </a:p>
          <a:p>
            <a:pPr marL="469265" marR="35560" indent="-344170">
              <a:lnSpc>
                <a:spcPct val="114999"/>
              </a:lnSpc>
              <a:buFont typeface="Arial"/>
              <a:buChar char="●"/>
              <a:tabLst>
                <a:tab pos="469265" algn="l"/>
              </a:tabLst>
            </a:pPr>
            <a:r>
              <a:rPr dirty="0" sz="1500" b="1">
                <a:solidFill>
                  <a:srgbClr val="595959"/>
                </a:solidFill>
                <a:latin typeface="Arial"/>
                <a:cs typeface="Arial"/>
              </a:rPr>
              <a:t>Lack</a:t>
            </a:r>
            <a:r>
              <a:rPr dirty="0" sz="1500" spc="-45" b="1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595959"/>
                </a:solidFill>
                <a:latin typeface="Arial"/>
                <a:cs typeface="Arial"/>
              </a:rPr>
              <a:t>of</a:t>
            </a:r>
            <a:r>
              <a:rPr dirty="0" sz="1500" spc="-45" b="1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595959"/>
                </a:solidFill>
                <a:latin typeface="Arial"/>
                <a:cs typeface="Arial"/>
              </a:rPr>
              <a:t>Redundancy</a:t>
            </a:r>
            <a:r>
              <a:rPr dirty="0" sz="1500">
                <a:solidFill>
                  <a:srgbClr val="595959"/>
                </a:solidFill>
                <a:latin typeface="Arial"/>
                <a:cs typeface="Arial"/>
              </a:rPr>
              <a:t>:</a:t>
            </a:r>
            <a:r>
              <a:rPr dirty="0" sz="1500" spc="-4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500">
                <a:solidFill>
                  <a:srgbClr val="595959"/>
                </a:solidFill>
                <a:latin typeface="Arial"/>
                <a:cs typeface="Arial"/>
              </a:rPr>
              <a:t>Relying</a:t>
            </a:r>
            <a:r>
              <a:rPr dirty="0" sz="1500" spc="-45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500">
                <a:solidFill>
                  <a:srgbClr val="595959"/>
                </a:solidFill>
                <a:latin typeface="Arial"/>
                <a:cs typeface="Arial"/>
              </a:rPr>
              <a:t>on</a:t>
            </a:r>
            <a:r>
              <a:rPr dirty="0" sz="1500" spc="-45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500">
                <a:solidFill>
                  <a:srgbClr val="595959"/>
                </a:solidFill>
                <a:latin typeface="Arial"/>
                <a:cs typeface="Arial"/>
              </a:rPr>
              <a:t>a</a:t>
            </a:r>
            <a:r>
              <a:rPr dirty="0" sz="1500" spc="-4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500">
                <a:solidFill>
                  <a:srgbClr val="595959"/>
                </a:solidFill>
                <a:latin typeface="Arial"/>
                <a:cs typeface="Arial"/>
              </a:rPr>
              <a:t>single</a:t>
            </a:r>
            <a:r>
              <a:rPr dirty="0" sz="1500" spc="-45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500">
                <a:solidFill>
                  <a:srgbClr val="595959"/>
                </a:solidFill>
                <a:latin typeface="Arial"/>
                <a:cs typeface="Arial"/>
              </a:rPr>
              <a:t>IXP</a:t>
            </a:r>
            <a:r>
              <a:rPr dirty="0" sz="1500" spc="-65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500" spc="-10">
                <a:solidFill>
                  <a:srgbClr val="595959"/>
                </a:solidFill>
                <a:latin typeface="Arial"/>
                <a:cs typeface="Arial"/>
              </a:rPr>
              <a:t>connection</a:t>
            </a:r>
            <a:r>
              <a:rPr dirty="0" sz="1500" spc="-4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500">
                <a:solidFill>
                  <a:srgbClr val="595959"/>
                </a:solidFill>
                <a:latin typeface="Arial"/>
                <a:cs typeface="Arial"/>
              </a:rPr>
              <a:t>means</a:t>
            </a:r>
            <a:r>
              <a:rPr dirty="0" sz="1500" spc="-45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500">
                <a:solidFill>
                  <a:srgbClr val="595959"/>
                </a:solidFill>
                <a:latin typeface="Arial"/>
                <a:cs typeface="Arial"/>
              </a:rPr>
              <a:t>a</a:t>
            </a:r>
            <a:r>
              <a:rPr dirty="0" sz="1500" spc="-45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500">
                <a:solidFill>
                  <a:srgbClr val="595959"/>
                </a:solidFill>
                <a:latin typeface="Arial"/>
                <a:cs typeface="Arial"/>
              </a:rPr>
              <a:t>local</a:t>
            </a:r>
            <a:r>
              <a:rPr dirty="0" sz="1500" spc="-4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500">
                <a:solidFill>
                  <a:srgbClr val="595959"/>
                </a:solidFill>
                <a:latin typeface="Arial"/>
                <a:cs typeface="Arial"/>
              </a:rPr>
              <a:t>switch</a:t>
            </a:r>
            <a:r>
              <a:rPr dirty="0" sz="1500" spc="-45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500">
                <a:solidFill>
                  <a:srgbClr val="595959"/>
                </a:solidFill>
                <a:latin typeface="Arial"/>
                <a:cs typeface="Arial"/>
              </a:rPr>
              <a:t>failure</a:t>
            </a:r>
            <a:r>
              <a:rPr dirty="0" sz="1500" spc="-4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500" spc="-20">
                <a:solidFill>
                  <a:srgbClr val="595959"/>
                </a:solidFill>
                <a:latin typeface="Arial"/>
                <a:cs typeface="Arial"/>
              </a:rPr>
              <a:t>cuts </a:t>
            </a:r>
            <a:r>
              <a:rPr dirty="0" sz="1500">
                <a:solidFill>
                  <a:srgbClr val="595959"/>
                </a:solidFill>
                <a:latin typeface="Arial"/>
                <a:cs typeface="Arial"/>
              </a:rPr>
              <a:t>off</a:t>
            </a:r>
            <a:r>
              <a:rPr dirty="0" sz="1500" spc="-55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500">
                <a:solidFill>
                  <a:srgbClr val="595959"/>
                </a:solidFill>
                <a:latin typeface="Arial"/>
                <a:cs typeface="Arial"/>
              </a:rPr>
              <a:t>your</a:t>
            </a:r>
            <a:r>
              <a:rPr dirty="0" sz="1500" spc="-5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500">
                <a:solidFill>
                  <a:srgbClr val="595959"/>
                </a:solidFill>
                <a:latin typeface="Arial"/>
                <a:cs typeface="Arial"/>
              </a:rPr>
              <a:t>direct</a:t>
            </a:r>
            <a:r>
              <a:rPr dirty="0" sz="1500" spc="-5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500">
                <a:solidFill>
                  <a:srgbClr val="595959"/>
                </a:solidFill>
                <a:latin typeface="Arial"/>
                <a:cs typeface="Arial"/>
              </a:rPr>
              <a:t>path</a:t>
            </a:r>
            <a:r>
              <a:rPr dirty="0" sz="1500" spc="-5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500">
                <a:solidFill>
                  <a:srgbClr val="595959"/>
                </a:solidFill>
                <a:latin typeface="Arial"/>
                <a:cs typeface="Arial"/>
              </a:rPr>
              <a:t>to</a:t>
            </a:r>
            <a:r>
              <a:rPr dirty="0" sz="1500" spc="-5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500">
                <a:solidFill>
                  <a:srgbClr val="595959"/>
                </a:solidFill>
                <a:latin typeface="Arial"/>
                <a:cs typeface="Arial"/>
              </a:rPr>
              <a:t>major</a:t>
            </a:r>
            <a:r>
              <a:rPr dirty="0" sz="1500" spc="-5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500">
                <a:solidFill>
                  <a:srgbClr val="595959"/>
                </a:solidFill>
                <a:latin typeface="Arial"/>
                <a:cs typeface="Arial"/>
              </a:rPr>
              <a:t>Content</a:t>
            </a:r>
            <a:r>
              <a:rPr dirty="0" sz="1500" spc="-55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500">
                <a:solidFill>
                  <a:srgbClr val="595959"/>
                </a:solidFill>
                <a:latin typeface="Arial"/>
                <a:cs typeface="Arial"/>
              </a:rPr>
              <a:t>Delivery</a:t>
            </a:r>
            <a:r>
              <a:rPr dirty="0" sz="1500" spc="-5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500">
                <a:solidFill>
                  <a:srgbClr val="595959"/>
                </a:solidFill>
                <a:latin typeface="Arial"/>
                <a:cs typeface="Arial"/>
              </a:rPr>
              <a:t>Networks</a:t>
            </a:r>
            <a:r>
              <a:rPr dirty="0" sz="1500" spc="-5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500">
                <a:solidFill>
                  <a:srgbClr val="595959"/>
                </a:solidFill>
                <a:latin typeface="Arial"/>
                <a:cs typeface="Arial"/>
              </a:rPr>
              <a:t>(CDNs)</a:t>
            </a:r>
            <a:r>
              <a:rPr dirty="0" sz="1500" spc="-5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500">
                <a:solidFill>
                  <a:srgbClr val="595959"/>
                </a:solidFill>
                <a:latin typeface="Arial"/>
                <a:cs typeface="Arial"/>
              </a:rPr>
              <a:t>and</a:t>
            </a:r>
            <a:r>
              <a:rPr dirty="0" sz="1500" spc="-5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500">
                <a:solidFill>
                  <a:srgbClr val="595959"/>
                </a:solidFill>
                <a:latin typeface="Arial"/>
                <a:cs typeface="Arial"/>
              </a:rPr>
              <a:t>cloud</a:t>
            </a:r>
            <a:r>
              <a:rPr dirty="0" sz="1500" spc="-5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500" spc="-10">
                <a:solidFill>
                  <a:srgbClr val="595959"/>
                </a:solidFill>
                <a:latin typeface="Arial"/>
                <a:cs typeface="Arial"/>
              </a:rPr>
              <a:t>providers.</a:t>
            </a:r>
            <a:endParaRPr sz="1500">
              <a:latin typeface="Arial"/>
              <a:cs typeface="Arial"/>
            </a:endParaRPr>
          </a:p>
          <a:p>
            <a:pPr marL="469265" marR="501650" indent="-344170">
              <a:lnSpc>
                <a:spcPct val="114999"/>
              </a:lnSpc>
              <a:buFont typeface="Arial"/>
              <a:buChar char="●"/>
              <a:tabLst>
                <a:tab pos="469265" algn="l"/>
              </a:tabLst>
            </a:pPr>
            <a:r>
              <a:rPr dirty="0" sz="1500" b="1">
                <a:solidFill>
                  <a:srgbClr val="595959"/>
                </a:solidFill>
                <a:latin typeface="Arial"/>
                <a:cs typeface="Arial"/>
              </a:rPr>
              <a:t>Financial</a:t>
            </a:r>
            <a:r>
              <a:rPr dirty="0" sz="1500" spc="-45" b="1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595959"/>
                </a:solidFill>
                <a:latin typeface="Arial"/>
                <a:cs typeface="Arial"/>
              </a:rPr>
              <a:t>Penalty</a:t>
            </a:r>
            <a:r>
              <a:rPr dirty="0" sz="1500">
                <a:solidFill>
                  <a:srgbClr val="595959"/>
                </a:solidFill>
                <a:latin typeface="Arial"/>
                <a:cs typeface="Arial"/>
              </a:rPr>
              <a:t>:</a:t>
            </a:r>
            <a:r>
              <a:rPr dirty="0" sz="1500" spc="-4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500">
                <a:solidFill>
                  <a:srgbClr val="595959"/>
                </a:solidFill>
                <a:latin typeface="Arial"/>
                <a:cs typeface="Arial"/>
              </a:rPr>
              <a:t>Forcing</a:t>
            </a:r>
            <a:r>
              <a:rPr dirty="0" sz="1500" spc="-45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500">
                <a:solidFill>
                  <a:srgbClr val="595959"/>
                </a:solidFill>
                <a:latin typeface="Arial"/>
                <a:cs typeface="Arial"/>
              </a:rPr>
              <a:t>data</a:t>
            </a:r>
            <a:r>
              <a:rPr dirty="0" sz="1500" spc="-4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500">
                <a:solidFill>
                  <a:srgbClr val="595959"/>
                </a:solidFill>
                <a:latin typeface="Arial"/>
                <a:cs typeface="Arial"/>
              </a:rPr>
              <a:t>over</a:t>
            </a:r>
            <a:r>
              <a:rPr dirty="0" sz="1500" spc="-3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500" spc="-10" b="1">
                <a:solidFill>
                  <a:srgbClr val="D1794B"/>
                </a:solidFill>
                <a:latin typeface="Arial"/>
                <a:cs typeface="Arial"/>
              </a:rPr>
              <a:t>expensive</a:t>
            </a:r>
            <a:r>
              <a:rPr dirty="0" sz="1500" spc="-45" b="1">
                <a:solidFill>
                  <a:srgbClr val="D1794B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D1794B"/>
                </a:solidFill>
                <a:latin typeface="Arial"/>
                <a:cs typeface="Arial"/>
              </a:rPr>
              <a:t>IP</a:t>
            </a:r>
            <a:r>
              <a:rPr dirty="0" sz="1500" spc="-65" b="1">
                <a:solidFill>
                  <a:srgbClr val="D1794B"/>
                </a:solidFill>
                <a:latin typeface="Arial"/>
                <a:cs typeface="Arial"/>
              </a:rPr>
              <a:t> </a:t>
            </a:r>
            <a:r>
              <a:rPr dirty="0" sz="1500" spc="-10" b="1">
                <a:solidFill>
                  <a:srgbClr val="D1794B"/>
                </a:solidFill>
                <a:latin typeface="Arial"/>
                <a:cs typeface="Arial"/>
              </a:rPr>
              <a:t>Transit</a:t>
            </a:r>
            <a:r>
              <a:rPr dirty="0" sz="1500" spc="-40" b="1">
                <a:solidFill>
                  <a:srgbClr val="D1794B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D1794B"/>
                </a:solidFill>
                <a:latin typeface="Arial"/>
                <a:cs typeface="Arial"/>
              </a:rPr>
              <a:t>links</a:t>
            </a:r>
            <a:r>
              <a:rPr dirty="0" sz="1500" spc="-40" b="1">
                <a:solidFill>
                  <a:srgbClr val="D1794B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D1794B"/>
                </a:solidFill>
                <a:latin typeface="Arial"/>
                <a:cs typeface="Arial"/>
              </a:rPr>
              <a:t>instead</a:t>
            </a:r>
            <a:r>
              <a:rPr dirty="0" sz="1500" spc="-45" b="1">
                <a:solidFill>
                  <a:srgbClr val="D1794B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D1794B"/>
                </a:solidFill>
                <a:latin typeface="Arial"/>
                <a:cs typeface="Arial"/>
              </a:rPr>
              <a:t>of</a:t>
            </a:r>
            <a:r>
              <a:rPr dirty="0" sz="1500" spc="-40" b="1">
                <a:solidFill>
                  <a:srgbClr val="D1794B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D1794B"/>
                </a:solidFill>
                <a:latin typeface="Arial"/>
                <a:cs typeface="Arial"/>
              </a:rPr>
              <a:t>free</a:t>
            </a:r>
            <a:r>
              <a:rPr dirty="0" sz="1500" spc="-40" b="1">
                <a:solidFill>
                  <a:srgbClr val="D1794B"/>
                </a:solidFill>
                <a:latin typeface="Arial"/>
                <a:cs typeface="Arial"/>
              </a:rPr>
              <a:t> </a:t>
            </a:r>
            <a:r>
              <a:rPr dirty="0" sz="1500" spc="-25" b="1">
                <a:solidFill>
                  <a:srgbClr val="D1794B"/>
                </a:solidFill>
                <a:latin typeface="Arial"/>
                <a:cs typeface="Arial"/>
              </a:rPr>
              <a:t>IXP </a:t>
            </a:r>
            <a:r>
              <a:rPr dirty="0" sz="1500" b="1">
                <a:solidFill>
                  <a:srgbClr val="D1794B"/>
                </a:solidFill>
                <a:latin typeface="Arial"/>
                <a:cs typeface="Arial"/>
              </a:rPr>
              <a:t>peering</a:t>
            </a:r>
            <a:r>
              <a:rPr dirty="0" sz="1500" spc="-25" b="1">
                <a:solidFill>
                  <a:srgbClr val="D1794B"/>
                </a:solidFill>
                <a:latin typeface="Arial"/>
                <a:cs typeface="Arial"/>
              </a:rPr>
              <a:t> </a:t>
            </a:r>
            <a:r>
              <a:rPr dirty="0" sz="1500">
                <a:solidFill>
                  <a:srgbClr val="595959"/>
                </a:solidFill>
                <a:latin typeface="Arial"/>
                <a:cs typeface="Arial"/>
              </a:rPr>
              <a:t>spikes</a:t>
            </a:r>
            <a:r>
              <a:rPr dirty="0" sz="1500" spc="-35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500" spc="-10">
                <a:solidFill>
                  <a:srgbClr val="595959"/>
                </a:solidFill>
                <a:latin typeface="Arial"/>
                <a:cs typeface="Arial"/>
              </a:rPr>
              <a:t>operational</a:t>
            </a:r>
            <a:r>
              <a:rPr dirty="0" sz="1500" spc="-35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500" spc="-10">
                <a:solidFill>
                  <a:srgbClr val="595959"/>
                </a:solidFill>
                <a:latin typeface="Arial"/>
                <a:cs typeface="Arial"/>
              </a:rPr>
              <a:t>costs.</a:t>
            </a:r>
            <a:endParaRPr sz="15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/>
              <a:t>3.</a:t>
            </a:r>
            <a:r>
              <a:rPr dirty="0" spc="-10"/>
              <a:t> </a:t>
            </a:r>
            <a:r>
              <a:rPr dirty="0"/>
              <a:t>Cheap</a:t>
            </a:r>
            <a:r>
              <a:rPr dirty="0" spc="-10"/>
              <a:t> </a:t>
            </a:r>
            <a:r>
              <a:rPr dirty="0"/>
              <a:t>networks</a:t>
            </a:r>
            <a:r>
              <a:rPr dirty="0" spc="-10"/>
              <a:t> </a:t>
            </a:r>
            <a:r>
              <a:rPr dirty="0"/>
              <a:t>pay</a:t>
            </a:r>
            <a:r>
              <a:rPr dirty="0" spc="-10"/>
              <a:t> </a:t>
            </a:r>
            <a:r>
              <a:rPr dirty="0"/>
              <a:t>engineers</a:t>
            </a:r>
            <a:r>
              <a:rPr dirty="0" spc="-10"/>
              <a:t> </a:t>
            </a:r>
            <a:r>
              <a:rPr dirty="0"/>
              <a:t>instead</a:t>
            </a:r>
            <a:r>
              <a:rPr dirty="0" spc="-5"/>
              <a:t> </a:t>
            </a:r>
            <a:r>
              <a:rPr dirty="0"/>
              <a:t>of</a:t>
            </a:r>
            <a:r>
              <a:rPr dirty="0" spc="-10"/>
              <a:t> vendors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84724" y="1217727"/>
            <a:ext cx="8216265" cy="365379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1500">
                <a:solidFill>
                  <a:srgbClr val="595959"/>
                </a:solidFill>
                <a:latin typeface="Arial"/>
                <a:cs typeface="Arial"/>
              </a:rPr>
              <a:t>The</a:t>
            </a:r>
            <a:r>
              <a:rPr dirty="0" sz="1500" spc="2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500">
                <a:solidFill>
                  <a:srgbClr val="595959"/>
                </a:solidFill>
                <a:latin typeface="Arial"/>
                <a:cs typeface="Arial"/>
              </a:rPr>
              <a:t>"Firefighting"</a:t>
            </a:r>
            <a:r>
              <a:rPr dirty="0" sz="1500" spc="25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500" spc="-10">
                <a:solidFill>
                  <a:srgbClr val="595959"/>
                </a:solidFill>
                <a:latin typeface="Arial"/>
                <a:cs typeface="Arial"/>
              </a:rPr>
              <a:t>Culture</a:t>
            </a:r>
            <a:endParaRPr sz="1500">
              <a:latin typeface="Arial"/>
              <a:cs typeface="Arial"/>
            </a:endParaRPr>
          </a:p>
          <a:p>
            <a:pPr marL="469265" marR="409575" indent="-346075">
              <a:lnSpc>
                <a:spcPct val="107100"/>
              </a:lnSpc>
              <a:spcBef>
                <a:spcPts val="1200"/>
              </a:spcBef>
              <a:buFont typeface="Arial"/>
              <a:buChar char="●"/>
              <a:tabLst>
                <a:tab pos="469265" algn="l"/>
              </a:tabLst>
            </a:pPr>
            <a:r>
              <a:rPr dirty="0" sz="1500" b="1">
                <a:solidFill>
                  <a:srgbClr val="595959"/>
                </a:solidFill>
                <a:latin typeface="Arial"/>
                <a:cs typeface="Arial"/>
              </a:rPr>
              <a:t>Constant</a:t>
            </a:r>
            <a:r>
              <a:rPr dirty="0" sz="1500" spc="30" b="1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595959"/>
                </a:solidFill>
                <a:latin typeface="Arial"/>
                <a:cs typeface="Arial"/>
              </a:rPr>
              <a:t>Crises</a:t>
            </a:r>
            <a:r>
              <a:rPr dirty="0" sz="1500">
                <a:solidFill>
                  <a:srgbClr val="595959"/>
                </a:solidFill>
                <a:latin typeface="Arial"/>
                <a:cs typeface="Arial"/>
              </a:rPr>
              <a:t>:</a:t>
            </a:r>
            <a:r>
              <a:rPr dirty="0" sz="1500" spc="35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500">
                <a:solidFill>
                  <a:srgbClr val="595959"/>
                </a:solidFill>
                <a:latin typeface="Arial"/>
                <a:cs typeface="Arial"/>
              </a:rPr>
              <a:t>Engineers</a:t>
            </a:r>
            <a:r>
              <a:rPr dirty="0" sz="1500" spc="35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500">
                <a:solidFill>
                  <a:srgbClr val="595959"/>
                </a:solidFill>
                <a:latin typeface="Arial"/>
                <a:cs typeface="Arial"/>
              </a:rPr>
              <a:t>spend</a:t>
            </a:r>
            <a:r>
              <a:rPr dirty="0" sz="1500" spc="35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500">
                <a:solidFill>
                  <a:srgbClr val="595959"/>
                </a:solidFill>
                <a:latin typeface="Arial"/>
                <a:cs typeface="Arial"/>
              </a:rPr>
              <a:t>100%</a:t>
            </a:r>
            <a:r>
              <a:rPr dirty="0" sz="1500" spc="35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500">
                <a:solidFill>
                  <a:srgbClr val="595959"/>
                </a:solidFill>
                <a:latin typeface="Arial"/>
                <a:cs typeface="Arial"/>
              </a:rPr>
              <a:t>of</a:t>
            </a:r>
            <a:r>
              <a:rPr dirty="0" sz="1500" spc="3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500">
                <a:solidFill>
                  <a:srgbClr val="595959"/>
                </a:solidFill>
                <a:latin typeface="Arial"/>
                <a:cs typeface="Arial"/>
              </a:rPr>
              <a:t>their</a:t>
            </a:r>
            <a:r>
              <a:rPr dirty="0" sz="1500" spc="35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500">
                <a:solidFill>
                  <a:srgbClr val="595959"/>
                </a:solidFill>
                <a:latin typeface="Arial"/>
                <a:cs typeface="Arial"/>
              </a:rPr>
              <a:t>time</a:t>
            </a:r>
            <a:r>
              <a:rPr dirty="0" sz="1500" spc="35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500">
                <a:solidFill>
                  <a:srgbClr val="595959"/>
                </a:solidFill>
                <a:latin typeface="Arial"/>
                <a:cs typeface="Arial"/>
              </a:rPr>
              <a:t>fixing</a:t>
            </a:r>
            <a:r>
              <a:rPr dirty="0" sz="1500" spc="35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500">
                <a:solidFill>
                  <a:srgbClr val="595959"/>
                </a:solidFill>
                <a:latin typeface="Arial"/>
                <a:cs typeface="Arial"/>
              </a:rPr>
              <a:t>cheap,</a:t>
            </a:r>
            <a:r>
              <a:rPr dirty="0" sz="1500" spc="35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500">
                <a:solidFill>
                  <a:srgbClr val="595959"/>
                </a:solidFill>
                <a:latin typeface="Arial"/>
                <a:cs typeface="Arial"/>
              </a:rPr>
              <a:t>broken</a:t>
            </a:r>
            <a:r>
              <a:rPr dirty="0" sz="1500" spc="3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500" spc="-10">
                <a:solidFill>
                  <a:srgbClr val="595959"/>
                </a:solidFill>
                <a:latin typeface="Arial"/>
                <a:cs typeface="Arial"/>
              </a:rPr>
              <a:t>hardware </a:t>
            </a:r>
            <a:r>
              <a:rPr dirty="0" sz="1500">
                <a:solidFill>
                  <a:srgbClr val="595959"/>
                </a:solidFill>
                <a:latin typeface="Arial"/>
                <a:cs typeface="Arial"/>
              </a:rPr>
              <a:t>instead</a:t>
            </a:r>
            <a:r>
              <a:rPr dirty="0" sz="1500" spc="2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500">
                <a:solidFill>
                  <a:srgbClr val="595959"/>
                </a:solidFill>
                <a:latin typeface="Arial"/>
                <a:cs typeface="Arial"/>
              </a:rPr>
              <a:t>of</a:t>
            </a:r>
            <a:r>
              <a:rPr dirty="0" sz="1500" spc="25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500">
                <a:solidFill>
                  <a:srgbClr val="595959"/>
                </a:solidFill>
                <a:latin typeface="Arial"/>
                <a:cs typeface="Arial"/>
              </a:rPr>
              <a:t>optimising</a:t>
            </a:r>
            <a:r>
              <a:rPr dirty="0" sz="1500" spc="2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500">
                <a:solidFill>
                  <a:srgbClr val="595959"/>
                </a:solidFill>
                <a:latin typeface="Arial"/>
                <a:cs typeface="Arial"/>
              </a:rPr>
              <a:t>the</a:t>
            </a:r>
            <a:r>
              <a:rPr dirty="0" sz="1500" spc="25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500" spc="-10">
                <a:solidFill>
                  <a:srgbClr val="595959"/>
                </a:solidFill>
                <a:latin typeface="Arial"/>
                <a:cs typeface="Arial"/>
              </a:rPr>
              <a:t>network.</a:t>
            </a:r>
            <a:endParaRPr sz="1500">
              <a:latin typeface="Arial"/>
              <a:cs typeface="Arial"/>
            </a:endParaRPr>
          </a:p>
          <a:p>
            <a:pPr marL="469265" indent="-345440">
              <a:lnSpc>
                <a:spcPct val="100000"/>
              </a:lnSpc>
              <a:spcBef>
                <a:spcPts val="125"/>
              </a:spcBef>
              <a:buFont typeface="Arial"/>
              <a:buChar char="●"/>
              <a:tabLst>
                <a:tab pos="469265" algn="l"/>
              </a:tabLst>
            </a:pPr>
            <a:r>
              <a:rPr dirty="0" sz="1500" b="1">
                <a:solidFill>
                  <a:srgbClr val="595959"/>
                </a:solidFill>
                <a:latin typeface="Arial"/>
                <a:cs typeface="Arial"/>
              </a:rPr>
              <a:t>Burnout</a:t>
            </a:r>
            <a:r>
              <a:rPr dirty="0" sz="1500">
                <a:solidFill>
                  <a:srgbClr val="595959"/>
                </a:solidFill>
                <a:latin typeface="Arial"/>
                <a:cs typeface="Arial"/>
              </a:rPr>
              <a:t>:</a:t>
            </a:r>
            <a:r>
              <a:rPr dirty="0" sz="1500" spc="35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500">
                <a:solidFill>
                  <a:srgbClr val="595959"/>
                </a:solidFill>
                <a:latin typeface="Arial"/>
                <a:cs typeface="Arial"/>
              </a:rPr>
              <a:t>Midnight</a:t>
            </a:r>
            <a:r>
              <a:rPr dirty="0" sz="1500" spc="4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500">
                <a:solidFill>
                  <a:srgbClr val="595959"/>
                </a:solidFill>
                <a:latin typeface="Arial"/>
                <a:cs typeface="Arial"/>
              </a:rPr>
              <a:t>emergency</a:t>
            </a:r>
            <a:r>
              <a:rPr dirty="0" sz="1500" spc="4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500">
                <a:solidFill>
                  <a:srgbClr val="595959"/>
                </a:solidFill>
                <a:latin typeface="Arial"/>
                <a:cs typeface="Arial"/>
              </a:rPr>
              <a:t>calls</a:t>
            </a:r>
            <a:r>
              <a:rPr dirty="0" sz="1500" spc="4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500">
                <a:solidFill>
                  <a:srgbClr val="595959"/>
                </a:solidFill>
                <a:latin typeface="Arial"/>
                <a:cs typeface="Arial"/>
              </a:rPr>
              <a:t>and</a:t>
            </a:r>
            <a:r>
              <a:rPr dirty="0" sz="1500" spc="5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D1794B"/>
                </a:solidFill>
                <a:latin typeface="Arial"/>
                <a:cs typeface="Arial"/>
              </a:rPr>
              <a:t>24/7</a:t>
            </a:r>
            <a:r>
              <a:rPr dirty="0" sz="1500" spc="40" b="1">
                <a:solidFill>
                  <a:srgbClr val="D1794B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D1794B"/>
                </a:solidFill>
                <a:latin typeface="Arial"/>
                <a:cs typeface="Arial"/>
              </a:rPr>
              <a:t>stress</a:t>
            </a:r>
            <a:r>
              <a:rPr dirty="0" sz="1500" spc="35" b="1">
                <a:solidFill>
                  <a:srgbClr val="D1794B"/>
                </a:solidFill>
                <a:latin typeface="Arial"/>
                <a:cs typeface="Arial"/>
              </a:rPr>
              <a:t> </a:t>
            </a:r>
            <a:r>
              <a:rPr dirty="0" sz="1500">
                <a:solidFill>
                  <a:srgbClr val="595959"/>
                </a:solidFill>
                <a:latin typeface="Arial"/>
                <a:cs typeface="Arial"/>
              </a:rPr>
              <a:t>lead</a:t>
            </a:r>
            <a:r>
              <a:rPr dirty="0" sz="1500" spc="4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500">
                <a:solidFill>
                  <a:srgbClr val="595959"/>
                </a:solidFill>
                <a:latin typeface="Arial"/>
                <a:cs typeface="Arial"/>
              </a:rPr>
              <a:t>to</a:t>
            </a:r>
            <a:r>
              <a:rPr dirty="0" sz="1500" spc="4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500">
                <a:solidFill>
                  <a:srgbClr val="595959"/>
                </a:solidFill>
                <a:latin typeface="Arial"/>
                <a:cs typeface="Arial"/>
              </a:rPr>
              <a:t>high</a:t>
            </a:r>
            <a:r>
              <a:rPr dirty="0" sz="1500" spc="4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500">
                <a:solidFill>
                  <a:srgbClr val="595959"/>
                </a:solidFill>
                <a:latin typeface="Arial"/>
                <a:cs typeface="Arial"/>
              </a:rPr>
              <a:t>employee</a:t>
            </a:r>
            <a:r>
              <a:rPr dirty="0" sz="1500" spc="4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500" spc="-10">
                <a:solidFill>
                  <a:srgbClr val="595959"/>
                </a:solidFill>
                <a:latin typeface="Arial"/>
                <a:cs typeface="Arial"/>
              </a:rPr>
              <a:t>turnover.</a:t>
            </a:r>
            <a:endParaRPr sz="1500">
              <a:latin typeface="Arial"/>
              <a:cs typeface="Arial"/>
            </a:endParaRPr>
          </a:p>
          <a:p>
            <a:pPr marL="469265" marR="133985" indent="-346075">
              <a:lnSpc>
                <a:spcPct val="107100"/>
              </a:lnSpc>
              <a:buFont typeface="Arial"/>
              <a:buChar char="●"/>
              <a:tabLst>
                <a:tab pos="469265" algn="l"/>
              </a:tabLst>
            </a:pPr>
            <a:r>
              <a:rPr dirty="0" sz="1500" b="1">
                <a:solidFill>
                  <a:srgbClr val="595959"/>
                </a:solidFill>
                <a:latin typeface="Arial"/>
                <a:cs typeface="Arial"/>
              </a:rPr>
              <a:t>Skill</a:t>
            </a:r>
            <a:r>
              <a:rPr dirty="0" sz="1500" spc="35" b="1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595959"/>
                </a:solidFill>
                <a:latin typeface="Arial"/>
                <a:cs typeface="Arial"/>
              </a:rPr>
              <a:t>Gaps</a:t>
            </a:r>
            <a:r>
              <a:rPr dirty="0" sz="1500">
                <a:solidFill>
                  <a:srgbClr val="595959"/>
                </a:solidFill>
                <a:latin typeface="Arial"/>
                <a:cs typeface="Arial"/>
              </a:rPr>
              <a:t>:</a:t>
            </a:r>
            <a:r>
              <a:rPr dirty="0" sz="1500" spc="4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500">
                <a:solidFill>
                  <a:srgbClr val="595959"/>
                </a:solidFill>
                <a:latin typeface="Arial"/>
                <a:cs typeface="Arial"/>
              </a:rPr>
              <a:t>Junior</a:t>
            </a:r>
            <a:r>
              <a:rPr dirty="0" sz="1500" spc="4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500">
                <a:solidFill>
                  <a:srgbClr val="595959"/>
                </a:solidFill>
                <a:latin typeface="Arial"/>
                <a:cs typeface="Arial"/>
              </a:rPr>
              <a:t>staff</a:t>
            </a:r>
            <a:r>
              <a:rPr dirty="0" sz="1500" spc="4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500">
                <a:solidFill>
                  <a:srgbClr val="595959"/>
                </a:solidFill>
                <a:latin typeface="Arial"/>
                <a:cs typeface="Arial"/>
              </a:rPr>
              <a:t>are</a:t>
            </a:r>
            <a:r>
              <a:rPr dirty="0" sz="1500" spc="35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500">
                <a:solidFill>
                  <a:srgbClr val="595959"/>
                </a:solidFill>
                <a:latin typeface="Arial"/>
                <a:cs typeface="Arial"/>
              </a:rPr>
              <a:t>often</a:t>
            </a:r>
            <a:r>
              <a:rPr dirty="0" sz="1500" spc="4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500">
                <a:solidFill>
                  <a:srgbClr val="595959"/>
                </a:solidFill>
                <a:latin typeface="Arial"/>
                <a:cs typeface="Arial"/>
              </a:rPr>
              <a:t>left</a:t>
            </a:r>
            <a:r>
              <a:rPr dirty="0" sz="1500" spc="4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500">
                <a:solidFill>
                  <a:srgbClr val="595959"/>
                </a:solidFill>
                <a:latin typeface="Arial"/>
                <a:cs typeface="Arial"/>
              </a:rPr>
              <a:t>to</a:t>
            </a:r>
            <a:r>
              <a:rPr dirty="0" sz="1500" spc="4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500">
                <a:solidFill>
                  <a:srgbClr val="595959"/>
                </a:solidFill>
                <a:latin typeface="Arial"/>
                <a:cs typeface="Arial"/>
              </a:rPr>
              <a:t>manage</a:t>
            </a:r>
            <a:r>
              <a:rPr dirty="0" sz="1500" spc="4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500">
                <a:solidFill>
                  <a:srgbClr val="595959"/>
                </a:solidFill>
                <a:latin typeface="Arial"/>
                <a:cs typeface="Arial"/>
              </a:rPr>
              <a:t>complex,</a:t>
            </a:r>
            <a:r>
              <a:rPr dirty="0" sz="1500" spc="35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500">
                <a:solidFill>
                  <a:srgbClr val="595959"/>
                </a:solidFill>
                <a:latin typeface="Arial"/>
                <a:cs typeface="Arial"/>
              </a:rPr>
              <a:t>unstable</a:t>
            </a:r>
            <a:r>
              <a:rPr dirty="0" sz="1500" spc="4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500">
                <a:solidFill>
                  <a:srgbClr val="595959"/>
                </a:solidFill>
                <a:latin typeface="Arial"/>
                <a:cs typeface="Arial"/>
              </a:rPr>
              <a:t>environments</a:t>
            </a:r>
            <a:r>
              <a:rPr dirty="0" sz="1500" spc="4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500" spc="-10">
                <a:solidFill>
                  <a:srgbClr val="595959"/>
                </a:solidFill>
                <a:latin typeface="Arial"/>
                <a:cs typeface="Arial"/>
              </a:rPr>
              <a:t>without </a:t>
            </a:r>
            <a:r>
              <a:rPr dirty="0" sz="1500">
                <a:solidFill>
                  <a:srgbClr val="595959"/>
                </a:solidFill>
                <a:latin typeface="Arial"/>
                <a:cs typeface="Arial"/>
              </a:rPr>
              <a:t>proper</a:t>
            </a:r>
            <a:r>
              <a:rPr dirty="0" sz="1500" spc="45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500" spc="-10">
                <a:solidFill>
                  <a:srgbClr val="595959"/>
                </a:solidFill>
                <a:latin typeface="Arial"/>
                <a:cs typeface="Arial"/>
              </a:rPr>
              <a:t>training.</a:t>
            </a:r>
            <a:endParaRPr sz="15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330"/>
              </a:spcBef>
            </a:pPr>
            <a:r>
              <a:rPr dirty="0" sz="1500">
                <a:solidFill>
                  <a:srgbClr val="595959"/>
                </a:solidFill>
                <a:latin typeface="Arial"/>
                <a:cs typeface="Arial"/>
              </a:rPr>
              <a:t>Brain</a:t>
            </a:r>
            <a:r>
              <a:rPr dirty="0" sz="1500" spc="2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500" spc="-10">
                <a:solidFill>
                  <a:srgbClr val="595959"/>
                </a:solidFill>
                <a:latin typeface="Arial"/>
                <a:cs typeface="Arial"/>
              </a:rPr>
              <a:t>Drain</a:t>
            </a:r>
            <a:endParaRPr sz="1500">
              <a:latin typeface="Arial"/>
              <a:cs typeface="Arial"/>
            </a:endParaRPr>
          </a:p>
          <a:p>
            <a:pPr marL="469265" marR="5080" indent="-346075">
              <a:lnSpc>
                <a:spcPct val="107100"/>
              </a:lnSpc>
              <a:spcBef>
                <a:spcPts val="1200"/>
              </a:spcBef>
              <a:buFont typeface="Arial"/>
              <a:buChar char="●"/>
              <a:tabLst>
                <a:tab pos="469265" algn="l"/>
              </a:tabLst>
            </a:pPr>
            <a:r>
              <a:rPr dirty="0" sz="1500" b="1">
                <a:solidFill>
                  <a:srgbClr val="595959"/>
                </a:solidFill>
                <a:latin typeface="Arial"/>
                <a:cs typeface="Arial"/>
              </a:rPr>
              <a:t>Losing</a:t>
            </a:r>
            <a:r>
              <a:rPr dirty="0" sz="1500" spc="55" b="1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595959"/>
                </a:solidFill>
                <a:latin typeface="Arial"/>
                <a:cs typeface="Arial"/>
              </a:rPr>
              <a:t>Experts</a:t>
            </a:r>
            <a:r>
              <a:rPr dirty="0" sz="1500">
                <a:solidFill>
                  <a:srgbClr val="595959"/>
                </a:solidFill>
                <a:latin typeface="Arial"/>
                <a:cs typeface="Arial"/>
              </a:rPr>
              <a:t>:</a:t>
            </a:r>
            <a:r>
              <a:rPr dirty="0" sz="1500" spc="2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500" spc="-40">
                <a:solidFill>
                  <a:srgbClr val="595959"/>
                </a:solidFill>
                <a:latin typeface="Arial"/>
                <a:cs typeface="Arial"/>
              </a:rPr>
              <a:t>Top-</a:t>
            </a:r>
            <a:r>
              <a:rPr dirty="0" sz="1500">
                <a:solidFill>
                  <a:srgbClr val="595959"/>
                </a:solidFill>
                <a:latin typeface="Arial"/>
                <a:cs typeface="Arial"/>
              </a:rPr>
              <a:t>tier</a:t>
            </a:r>
            <a:r>
              <a:rPr dirty="0" sz="1500" spc="55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500">
                <a:solidFill>
                  <a:srgbClr val="595959"/>
                </a:solidFill>
                <a:latin typeface="Arial"/>
                <a:cs typeface="Arial"/>
              </a:rPr>
              <a:t>Network</a:t>
            </a:r>
            <a:r>
              <a:rPr dirty="0" sz="1500" spc="-4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500">
                <a:solidFill>
                  <a:srgbClr val="595959"/>
                </a:solidFill>
                <a:latin typeface="Arial"/>
                <a:cs typeface="Arial"/>
              </a:rPr>
              <a:t>Architects</a:t>
            </a:r>
            <a:r>
              <a:rPr dirty="0" sz="1500" spc="5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D1794B"/>
                </a:solidFill>
                <a:latin typeface="Arial"/>
                <a:cs typeface="Arial"/>
              </a:rPr>
              <a:t>leave</a:t>
            </a:r>
            <a:r>
              <a:rPr dirty="0" sz="1500" spc="55" b="1">
                <a:solidFill>
                  <a:srgbClr val="D1794B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D1794B"/>
                </a:solidFill>
                <a:latin typeface="Arial"/>
                <a:cs typeface="Arial"/>
              </a:rPr>
              <a:t>for</a:t>
            </a:r>
            <a:r>
              <a:rPr dirty="0" sz="1500" spc="55" b="1">
                <a:solidFill>
                  <a:srgbClr val="D1794B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D1794B"/>
                </a:solidFill>
                <a:latin typeface="Arial"/>
                <a:cs typeface="Arial"/>
              </a:rPr>
              <a:t>companies</a:t>
            </a:r>
            <a:r>
              <a:rPr dirty="0" sz="1500" spc="55" b="1">
                <a:solidFill>
                  <a:srgbClr val="D1794B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D1794B"/>
                </a:solidFill>
                <a:latin typeface="Arial"/>
                <a:cs typeface="Arial"/>
              </a:rPr>
              <a:t>with</a:t>
            </a:r>
            <a:r>
              <a:rPr dirty="0" sz="1500" spc="55" b="1">
                <a:solidFill>
                  <a:srgbClr val="D1794B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D1794B"/>
                </a:solidFill>
                <a:latin typeface="Arial"/>
                <a:cs typeface="Arial"/>
              </a:rPr>
              <a:t>modern,</a:t>
            </a:r>
            <a:r>
              <a:rPr dirty="0" sz="1500" spc="55" b="1">
                <a:solidFill>
                  <a:srgbClr val="D1794B"/>
                </a:solidFill>
                <a:latin typeface="Arial"/>
                <a:cs typeface="Arial"/>
              </a:rPr>
              <a:t> </a:t>
            </a:r>
            <a:r>
              <a:rPr dirty="0" sz="1500" spc="-10" b="1">
                <a:solidFill>
                  <a:srgbClr val="D1794B"/>
                </a:solidFill>
                <a:latin typeface="Arial"/>
                <a:cs typeface="Arial"/>
              </a:rPr>
              <a:t>reliable infrastructure</a:t>
            </a:r>
            <a:r>
              <a:rPr dirty="0" sz="1500" spc="-10">
                <a:solidFill>
                  <a:srgbClr val="595959"/>
                </a:solidFill>
                <a:latin typeface="Arial"/>
                <a:cs typeface="Arial"/>
              </a:rPr>
              <a:t>.</a:t>
            </a:r>
            <a:endParaRPr sz="1500">
              <a:latin typeface="Arial"/>
              <a:cs typeface="Arial"/>
            </a:endParaRPr>
          </a:p>
          <a:p>
            <a:pPr marL="469265" marR="420370" indent="-346075">
              <a:lnSpc>
                <a:spcPct val="107100"/>
              </a:lnSpc>
              <a:buFont typeface="Arial"/>
              <a:buChar char="●"/>
              <a:tabLst>
                <a:tab pos="469265" algn="l"/>
              </a:tabLst>
            </a:pPr>
            <a:r>
              <a:rPr dirty="0" sz="1500" b="1">
                <a:solidFill>
                  <a:srgbClr val="595959"/>
                </a:solidFill>
                <a:latin typeface="Arial"/>
                <a:cs typeface="Arial"/>
              </a:rPr>
              <a:t>Expensive</a:t>
            </a:r>
            <a:r>
              <a:rPr dirty="0" sz="1500" spc="40" b="1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595959"/>
                </a:solidFill>
                <a:latin typeface="Arial"/>
                <a:cs typeface="Arial"/>
              </a:rPr>
              <a:t>Hiring</a:t>
            </a:r>
            <a:r>
              <a:rPr dirty="0" sz="1500">
                <a:solidFill>
                  <a:srgbClr val="595959"/>
                </a:solidFill>
                <a:latin typeface="Arial"/>
                <a:cs typeface="Arial"/>
              </a:rPr>
              <a:t>:</a:t>
            </a:r>
            <a:r>
              <a:rPr dirty="0" sz="1500" spc="4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500">
                <a:solidFill>
                  <a:srgbClr val="595959"/>
                </a:solidFill>
                <a:latin typeface="Arial"/>
                <a:cs typeface="Arial"/>
              </a:rPr>
              <a:t>Replacing</a:t>
            </a:r>
            <a:r>
              <a:rPr dirty="0" sz="1500" spc="45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500">
                <a:solidFill>
                  <a:srgbClr val="595959"/>
                </a:solidFill>
                <a:latin typeface="Arial"/>
                <a:cs typeface="Arial"/>
              </a:rPr>
              <a:t>an</a:t>
            </a:r>
            <a:r>
              <a:rPr dirty="0" sz="1500" spc="4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500">
                <a:solidFill>
                  <a:srgbClr val="595959"/>
                </a:solidFill>
                <a:latin typeface="Arial"/>
                <a:cs typeface="Arial"/>
              </a:rPr>
              <a:t>experienced</a:t>
            </a:r>
            <a:r>
              <a:rPr dirty="0" sz="1500" spc="4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500">
                <a:solidFill>
                  <a:srgbClr val="595959"/>
                </a:solidFill>
                <a:latin typeface="Arial"/>
                <a:cs typeface="Arial"/>
              </a:rPr>
              <a:t>engineer</a:t>
            </a:r>
            <a:r>
              <a:rPr dirty="0" sz="1500" spc="45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500">
                <a:solidFill>
                  <a:srgbClr val="595959"/>
                </a:solidFill>
                <a:latin typeface="Arial"/>
                <a:cs typeface="Arial"/>
              </a:rPr>
              <a:t>involves</a:t>
            </a:r>
            <a:r>
              <a:rPr dirty="0" sz="1500" spc="4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500">
                <a:solidFill>
                  <a:srgbClr val="595959"/>
                </a:solidFill>
                <a:latin typeface="Arial"/>
                <a:cs typeface="Arial"/>
              </a:rPr>
              <a:t>high</a:t>
            </a:r>
            <a:r>
              <a:rPr dirty="0" sz="1500" spc="4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500">
                <a:solidFill>
                  <a:srgbClr val="595959"/>
                </a:solidFill>
                <a:latin typeface="Arial"/>
                <a:cs typeface="Arial"/>
              </a:rPr>
              <a:t>recruitment</a:t>
            </a:r>
            <a:r>
              <a:rPr dirty="0" sz="1500" spc="45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500" spc="-25">
                <a:solidFill>
                  <a:srgbClr val="595959"/>
                </a:solidFill>
                <a:latin typeface="Arial"/>
                <a:cs typeface="Arial"/>
              </a:rPr>
              <a:t>and </a:t>
            </a:r>
            <a:r>
              <a:rPr dirty="0" sz="1500">
                <a:solidFill>
                  <a:srgbClr val="595959"/>
                </a:solidFill>
                <a:latin typeface="Arial"/>
                <a:cs typeface="Arial"/>
              </a:rPr>
              <a:t>onboarding</a:t>
            </a:r>
            <a:r>
              <a:rPr dirty="0" sz="1500" spc="35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500" spc="-10">
                <a:solidFill>
                  <a:srgbClr val="595959"/>
                </a:solidFill>
                <a:latin typeface="Arial"/>
                <a:cs typeface="Arial"/>
              </a:rPr>
              <a:t>costs.</a:t>
            </a:r>
            <a:endParaRPr sz="1500">
              <a:latin typeface="Arial"/>
              <a:cs typeface="Arial"/>
            </a:endParaRPr>
          </a:p>
          <a:p>
            <a:pPr marL="469265" marR="539115" indent="-346075">
              <a:lnSpc>
                <a:spcPct val="107100"/>
              </a:lnSpc>
              <a:buFont typeface="Arial"/>
              <a:buChar char="●"/>
              <a:tabLst>
                <a:tab pos="469265" algn="l"/>
              </a:tabLst>
            </a:pPr>
            <a:r>
              <a:rPr dirty="0" sz="1500" b="1">
                <a:solidFill>
                  <a:srgbClr val="595959"/>
                </a:solidFill>
                <a:latin typeface="Arial"/>
                <a:cs typeface="Arial"/>
              </a:rPr>
              <a:t>Institutional</a:t>
            </a:r>
            <a:r>
              <a:rPr dirty="0" sz="1500" spc="40" b="1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595959"/>
                </a:solidFill>
                <a:latin typeface="Arial"/>
                <a:cs typeface="Arial"/>
              </a:rPr>
              <a:t>Memory</a:t>
            </a:r>
            <a:r>
              <a:rPr dirty="0" sz="1500">
                <a:solidFill>
                  <a:srgbClr val="595959"/>
                </a:solidFill>
                <a:latin typeface="Arial"/>
                <a:cs typeface="Arial"/>
              </a:rPr>
              <a:t>:</a:t>
            </a:r>
            <a:r>
              <a:rPr dirty="0" sz="1500" spc="45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500">
                <a:solidFill>
                  <a:srgbClr val="595959"/>
                </a:solidFill>
                <a:latin typeface="Arial"/>
                <a:cs typeface="Arial"/>
              </a:rPr>
              <a:t>When</a:t>
            </a:r>
            <a:r>
              <a:rPr dirty="0" sz="1500" spc="4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500">
                <a:solidFill>
                  <a:srgbClr val="595959"/>
                </a:solidFill>
                <a:latin typeface="Arial"/>
                <a:cs typeface="Arial"/>
              </a:rPr>
              <a:t>key</a:t>
            </a:r>
            <a:r>
              <a:rPr dirty="0" sz="1500" spc="45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500">
                <a:solidFill>
                  <a:srgbClr val="595959"/>
                </a:solidFill>
                <a:latin typeface="Arial"/>
                <a:cs typeface="Arial"/>
              </a:rPr>
              <a:t>personnel</a:t>
            </a:r>
            <a:r>
              <a:rPr dirty="0" sz="1500" spc="45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500">
                <a:solidFill>
                  <a:srgbClr val="595959"/>
                </a:solidFill>
                <a:latin typeface="Arial"/>
                <a:cs typeface="Arial"/>
              </a:rPr>
              <a:t>quit,</a:t>
            </a:r>
            <a:r>
              <a:rPr dirty="0" sz="1500" spc="4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500">
                <a:solidFill>
                  <a:srgbClr val="595959"/>
                </a:solidFill>
                <a:latin typeface="Arial"/>
                <a:cs typeface="Arial"/>
              </a:rPr>
              <a:t>critical</a:t>
            </a:r>
            <a:r>
              <a:rPr dirty="0" sz="1500" spc="45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500">
                <a:solidFill>
                  <a:srgbClr val="595959"/>
                </a:solidFill>
                <a:latin typeface="Arial"/>
                <a:cs typeface="Arial"/>
              </a:rPr>
              <a:t>network</a:t>
            </a:r>
            <a:r>
              <a:rPr dirty="0" sz="1500" spc="4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500">
                <a:solidFill>
                  <a:srgbClr val="595959"/>
                </a:solidFill>
                <a:latin typeface="Arial"/>
                <a:cs typeface="Arial"/>
              </a:rPr>
              <a:t>understanding</a:t>
            </a:r>
            <a:r>
              <a:rPr dirty="0" sz="1500" spc="45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500" spc="-25">
                <a:solidFill>
                  <a:srgbClr val="595959"/>
                </a:solidFill>
                <a:latin typeface="Arial"/>
                <a:cs typeface="Arial"/>
              </a:rPr>
              <a:t>and </a:t>
            </a:r>
            <a:r>
              <a:rPr dirty="0" sz="1500">
                <a:solidFill>
                  <a:srgbClr val="595959"/>
                </a:solidFill>
                <a:latin typeface="Arial"/>
                <a:cs typeface="Arial"/>
              </a:rPr>
              <a:t>historical</a:t>
            </a:r>
            <a:r>
              <a:rPr dirty="0" sz="1500" spc="25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500">
                <a:solidFill>
                  <a:srgbClr val="595959"/>
                </a:solidFill>
                <a:latin typeface="Arial"/>
                <a:cs typeface="Arial"/>
              </a:rPr>
              <a:t>knowledge</a:t>
            </a:r>
            <a:r>
              <a:rPr dirty="0" sz="1500" spc="3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500" spc="-10">
                <a:solidFill>
                  <a:srgbClr val="595959"/>
                </a:solidFill>
                <a:latin typeface="Arial"/>
                <a:cs typeface="Arial"/>
              </a:rPr>
              <a:t>disappear.</a:t>
            </a:r>
            <a:endParaRPr sz="15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/>
              <a:t>4.</a:t>
            </a:r>
            <a:r>
              <a:rPr dirty="0" spc="-25"/>
              <a:t> </a:t>
            </a:r>
            <a:r>
              <a:rPr dirty="0"/>
              <a:t>Hidden</a:t>
            </a:r>
            <a:r>
              <a:rPr dirty="0" spc="-25"/>
              <a:t> </a:t>
            </a:r>
            <a:r>
              <a:rPr dirty="0"/>
              <a:t>Financial</a:t>
            </a:r>
            <a:r>
              <a:rPr dirty="0" spc="-25"/>
              <a:t> </a:t>
            </a:r>
            <a:r>
              <a:rPr dirty="0"/>
              <a:t>Destruction</a:t>
            </a:r>
            <a:r>
              <a:rPr dirty="0" spc="-25"/>
              <a:t> </a:t>
            </a:r>
            <a:r>
              <a:rPr dirty="0"/>
              <a:t>(The</a:t>
            </a:r>
            <a:r>
              <a:rPr dirty="0" spc="-25"/>
              <a:t> </a:t>
            </a:r>
            <a:r>
              <a:rPr dirty="0"/>
              <a:t>Real</a:t>
            </a:r>
            <a:r>
              <a:rPr dirty="0" spc="-25"/>
              <a:t> </a:t>
            </a:r>
            <a:r>
              <a:rPr dirty="0" spc="-20"/>
              <a:t>TCO)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84724" y="1216356"/>
            <a:ext cx="8342630" cy="29654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Service</a:t>
            </a:r>
            <a:r>
              <a:rPr dirty="0" sz="1800" spc="-3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Level</a:t>
            </a:r>
            <a:r>
              <a:rPr dirty="0" sz="1800" spc="-125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Agreement</a:t>
            </a:r>
            <a:r>
              <a:rPr dirty="0" sz="1800" spc="-3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(SLA)</a:t>
            </a:r>
            <a:r>
              <a:rPr dirty="0" sz="1800" spc="-25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 spc="-10">
                <a:solidFill>
                  <a:srgbClr val="595959"/>
                </a:solidFill>
                <a:latin typeface="Arial"/>
                <a:cs typeface="Arial"/>
              </a:rPr>
              <a:t>Penalties</a:t>
            </a:r>
            <a:endParaRPr sz="1800">
              <a:latin typeface="Arial"/>
              <a:cs typeface="Arial"/>
            </a:endParaRPr>
          </a:p>
          <a:p>
            <a:pPr marL="469265" indent="-366395">
              <a:lnSpc>
                <a:spcPct val="100000"/>
              </a:lnSpc>
              <a:spcBef>
                <a:spcPts val="1520"/>
              </a:spcBef>
              <a:buFont typeface="Arial"/>
              <a:buChar char="●"/>
              <a:tabLst>
                <a:tab pos="469265" algn="l"/>
              </a:tabLst>
            </a:pPr>
            <a:r>
              <a:rPr dirty="0" sz="1800" b="1">
                <a:solidFill>
                  <a:srgbClr val="595959"/>
                </a:solidFill>
                <a:latin typeface="Arial"/>
                <a:cs typeface="Arial"/>
              </a:rPr>
              <a:t>The</a:t>
            </a:r>
            <a:r>
              <a:rPr dirty="0" sz="1800" spc="-35" b="1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95959"/>
                </a:solidFill>
                <a:latin typeface="Arial"/>
                <a:cs typeface="Arial"/>
              </a:rPr>
              <a:t>Contract</a:t>
            </a: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:</a:t>
            </a:r>
            <a:r>
              <a:rPr dirty="0" sz="1800" spc="-2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Enterprises</a:t>
            </a:r>
            <a:r>
              <a:rPr dirty="0" sz="1800" spc="-2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demand</a:t>
            </a:r>
            <a:r>
              <a:rPr dirty="0" sz="1800" spc="-15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D1794B"/>
                </a:solidFill>
                <a:latin typeface="Arial"/>
                <a:cs typeface="Arial"/>
              </a:rPr>
              <a:t>99.999%</a:t>
            </a:r>
            <a:r>
              <a:rPr dirty="0" sz="1800" spc="-20" b="1">
                <a:solidFill>
                  <a:srgbClr val="D1794B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D1794B"/>
                </a:solidFill>
                <a:latin typeface="Arial"/>
                <a:cs typeface="Arial"/>
              </a:rPr>
              <a:t>uptime</a:t>
            </a:r>
            <a:r>
              <a:rPr dirty="0" sz="1800" spc="-15" b="1">
                <a:solidFill>
                  <a:srgbClr val="D1794B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("five</a:t>
            </a:r>
            <a:r>
              <a:rPr dirty="0" sz="1800" spc="-2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 spc="-10">
                <a:solidFill>
                  <a:srgbClr val="595959"/>
                </a:solidFill>
                <a:latin typeface="Arial"/>
                <a:cs typeface="Arial"/>
              </a:rPr>
              <a:t>nines").</a:t>
            </a:r>
            <a:endParaRPr sz="1800">
              <a:latin typeface="Arial"/>
              <a:cs typeface="Arial"/>
            </a:endParaRPr>
          </a:p>
          <a:p>
            <a:pPr marL="469265" marR="258445" indent="-367030">
              <a:lnSpc>
                <a:spcPct val="114999"/>
              </a:lnSpc>
              <a:buFont typeface="Arial"/>
              <a:buChar char="●"/>
              <a:tabLst>
                <a:tab pos="469265" algn="l"/>
              </a:tabLst>
            </a:pPr>
            <a:r>
              <a:rPr dirty="0" sz="1800" b="1">
                <a:solidFill>
                  <a:srgbClr val="595959"/>
                </a:solidFill>
                <a:latin typeface="Arial"/>
                <a:cs typeface="Arial"/>
              </a:rPr>
              <a:t>The</a:t>
            </a:r>
            <a:r>
              <a:rPr dirty="0" sz="1800" spc="-25" b="1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95959"/>
                </a:solidFill>
                <a:latin typeface="Arial"/>
                <a:cs typeface="Arial"/>
              </a:rPr>
              <a:t>cost</a:t>
            </a: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:</a:t>
            </a:r>
            <a:r>
              <a:rPr dirty="0" sz="1800" spc="-2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Just</a:t>
            </a:r>
            <a:r>
              <a:rPr dirty="0" sz="1800" spc="-15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D1794B"/>
                </a:solidFill>
                <a:latin typeface="Arial"/>
                <a:cs typeface="Arial"/>
              </a:rPr>
              <a:t>one</a:t>
            </a:r>
            <a:r>
              <a:rPr dirty="0" sz="1800" spc="-20" b="1">
                <a:solidFill>
                  <a:srgbClr val="D1794B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D1794B"/>
                </a:solidFill>
                <a:latin typeface="Arial"/>
                <a:cs typeface="Arial"/>
              </a:rPr>
              <a:t>hour</a:t>
            </a:r>
            <a:r>
              <a:rPr dirty="0" sz="1800" spc="-20" b="1">
                <a:solidFill>
                  <a:srgbClr val="D1794B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of</a:t>
            </a:r>
            <a:r>
              <a:rPr dirty="0" sz="1800" spc="-2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backbone</a:t>
            </a:r>
            <a:r>
              <a:rPr dirty="0" sz="1800" spc="-2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network</a:t>
            </a:r>
            <a:r>
              <a:rPr dirty="0" sz="1800" spc="-25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downtime</a:t>
            </a:r>
            <a:r>
              <a:rPr dirty="0" sz="1800" spc="-2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can</a:t>
            </a:r>
            <a:r>
              <a:rPr dirty="0" sz="1800" spc="-25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result</a:t>
            </a:r>
            <a:r>
              <a:rPr dirty="0" sz="1800" spc="-2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in</a:t>
            </a:r>
            <a:r>
              <a:rPr dirty="0" sz="1800" spc="-2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 spc="-10">
                <a:solidFill>
                  <a:srgbClr val="595959"/>
                </a:solidFill>
                <a:latin typeface="Arial"/>
                <a:cs typeface="Arial"/>
              </a:rPr>
              <a:t>large </a:t>
            </a: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automatic</a:t>
            </a:r>
            <a:r>
              <a:rPr dirty="0" sz="1800" spc="-3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refunds</a:t>
            </a:r>
            <a:r>
              <a:rPr dirty="0" sz="1800" spc="-15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for</a:t>
            </a:r>
            <a:r>
              <a:rPr dirty="0" sz="1800" spc="-15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enterprise</a:t>
            </a:r>
            <a:r>
              <a:rPr dirty="0" sz="1800" spc="-15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 spc="-10">
                <a:solidFill>
                  <a:srgbClr val="595959"/>
                </a:solidFill>
                <a:latin typeface="Arial"/>
                <a:cs typeface="Arial"/>
              </a:rPr>
              <a:t>customers.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525"/>
              </a:spcBef>
            </a:pP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Exponential</a:t>
            </a:r>
            <a:r>
              <a:rPr dirty="0" sz="1800" spc="-55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 spc="-20">
                <a:solidFill>
                  <a:srgbClr val="595959"/>
                </a:solidFill>
                <a:latin typeface="Arial"/>
                <a:cs typeface="Arial"/>
              </a:rPr>
              <a:t>OpEx</a:t>
            </a:r>
            <a:endParaRPr sz="1800">
              <a:latin typeface="Arial"/>
              <a:cs typeface="Arial"/>
            </a:endParaRPr>
          </a:p>
          <a:p>
            <a:pPr marL="469265" marR="130175" indent="-367030">
              <a:lnSpc>
                <a:spcPct val="114999"/>
              </a:lnSpc>
              <a:spcBef>
                <a:spcPts val="1200"/>
              </a:spcBef>
              <a:buFont typeface="Arial"/>
              <a:buChar char="●"/>
              <a:tabLst>
                <a:tab pos="469265" algn="l"/>
              </a:tabLst>
            </a:pPr>
            <a:r>
              <a:rPr dirty="0" sz="1800" b="1">
                <a:solidFill>
                  <a:srgbClr val="595959"/>
                </a:solidFill>
                <a:latin typeface="Arial"/>
                <a:cs typeface="Arial"/>
              </a:rPr>
              <a:t>Emergency</a:t>
            </a:r>
            <a:r>
              <a:rPr dirty="0" sz="1800" spc="-35" b="1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95959"/>
                </a:solidFill>
                <a:latin typeface="Arial"/>
                <a:cs typeface="Arial"/>
              </a:rPr>
              <a:t>Maintenance</a:t>
            </a: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:</a:t>
            </a:r>
            <a:r>
              <a:rPr dirty="0" sz="1800" spc="-3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Dispatching</a:t>
            </a:r>
            <a:r>
              <a:rPr dirty="0" sz="1800" spc="-35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technicians</a:t>
            </a:r>
            <a:r>
              <a:rPr dirty="0" sz="1800" spc="-3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for</a:t>
            </a:r>
            <a:r>
              <a:rPr dirty="0" sz="1800" spc="-35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midnight</a:t>
            </a:r>
            <a:r>
              <a:rPr dirty="0" sz="1800" spc="-3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fibre</a:t>
            </a:r>
            <a:r>
              <a:rPr dirty="0" sz="1800" spc="-3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 spc="-10">
                <a:solidFill>
                  <a:srgbClr val="595959"/>
                </a:solidFill>
                <a:latin typeface="Arial"/>
                <a:cs typeface="Arial"/>
              </a:rPr>
              <a:t>repairs </a:t>
            </a:r>
            <a:r>
              <a:rPr dirty="0" sz="1800" b="1">
                <a:solidFill>
                  <a:srgbClr val="D1794B"/>
                </a:solidFill>
                <a:latin typeface="Arial"/>
                <a:cs typeface="Arial"/>
              </a:rPr>
              <a:t>costs</a:t>
            </a:r>
            <a:r>
              <a:rPr dirty="0" sz="1800" spc="-20" b="1">
                <a:solidFill>
                  <a:srgbClr val="D1794B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D1794B"/>
                </a:solidFill>
                <a:latin typeface="Arial"/>
                <a:cs typeface="Arial"/>
              </a:rPr>
              <a:t>up</a:t>
            </a:r>
            <a:r>
              <a:rPr dirty="0" sz="1800" spc="-20" b="1">
                <a:solidFill>
                  <a:srgbClr val="D1794B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D1794B"/>
                </a:solidFill>
                <a:latin typeface="Arial"/>
                <a:cs typeface="Arial"/>
              </a:rPr>
              <a:t>to</a:t>
            </a:r>
            <a:r>
              <a:rPr dirty="0" sz="1800" spc="-20" b="1">
                <a:solidFill>
                  <a:srgbClr val="D1794B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D1794B"/>
                </a:solidFill>
                <a:latin typeface="Arial"/>
                <a:cs typeface="Arial"/>
              </a:rPr>
              <a:t>5x</a:t>
            </a:r>
            <a:r>
              <a:rPr dirty="0" sz="1800" spc="-20" b="1">
                <a:solidFill>
                  <a:srgbClr val="D1794B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D1794B"/>
                </a:solidFill>
                <a:latin typeface="Arial"/>
                <a:cs typeface="Arial"/>
              </a:rPr>
              <a:t>more</a:t>
            </a:r>
            <a:r>
              <a:rPr dirty="0" sz="1800" spc="-5" b="1">
                <a:solidFill>
                  <a:srgbClr val="D1794B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than</a:t>
            </a:r>
            <a:r>
              <a:rPr dirty="0" sz="1800" spc="-2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standard</a:t>
            </a:r>
            <a:r>
              <a:rPr dirty="0" sz="1800" spc="-2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deployments</a:t>
            </a:r>
            <a:r>
              <a:rPr dirty="0" sz="1800" spc="-2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(in</a:t>
            </a:r>
            <a:r>
              <a:rPr dirty="0" sz="1800" spc="-2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our</a:t>
            </a:r>
            <a:r>
              <a:rPr dirty="0" sz="1800" spc="-2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 spc="-10">
                <a:solidFill>
                  <a:srgbClr val="595959"/>
                </a:solidFill>
                <a:latin typeface="Arial"/>
                <a:cs typeface="Arial"/>
              </a:rPr>
              <a:t>experience)</a:t>
            </a:r>
            <a:endParaRPr sz="1800">
              <a:latin typeface="Arial"/>
              <a:cs typeface="Arial"/>
            </a:endParaRPr>
          </a:p>
          <a:p>
            <a:pPr marL="469265" indent="-366395">
              <a:lnSpc>
                <a:spcPct val="100000"/>
              </a:lnSpc>
              <a:spcBef>
                <a:spcPts val="325"/>
              </a:spcBef>
              <a:buFont typeface="Arial"/>
              <a:buChar char="●"/>
              <a:tabLst>
                <a:tab pos="469265" algn="l"/>
              </a:tabLst>
            </a:pPr>
            <a:r>
              <a:rPr dirty="0" sz="1800" spc="-10" b="1">
                <a:solidFill>
                  <a:srgbClr val="595959"/>
                </a:solidFill>
                <a:latin typeface="Arial"/>
                <a:cs typeface="Arial"/>
              </a:rPr>
              <a:t>Truck</a:t>
            </a:r>
            <a:r>
              <a:rPr dirty="0" sz="1800" spc="-35" b="1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95959"/>
                </a:solidFill>
                <a:latin typeface="Arial"/>
                <a:cs typeface="Arial"/>
              </a:rPr>
              <a:t>Rolls</a:t>
            </a: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:</a:t>
            </a:r>
            <a:r>
              <a:rPr dirty="0" sz="1800" spc="-35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Frequent</a:t>
            </a:r>
            <a:r>
              <a:rPr dirty="0" sz="1800" spc="-35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hardware</a:t>
            </a:r>
            <a:r>
              <a:rPr dirty="0" sz="1800" spc="-3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replacements</a:t>
            </a:r>
            <a:r>
              <a:rPr dirty="0" sz="1800" spc="-35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eat</a:t>
            </a:r>
            <a:r>
              <a:rPr dirty="0" sz="1800" spc="-35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up</a:t>
            </a:r>
            <a:r>
              <a:rPr dirty="0" sz="1800" spc="-3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field</a:t>
            </a:r>
            <a:r>
              <a:rPr dirty="0" sz="1800" spc="-35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engineering</a:t>
            </a:r>
            <a:r>
              <a:rPr dirty="0" sz="1800" spc="-35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 spc="-10">
                <a:solidFill>
                  <a:srgbClr val="595959"/>
                </a:solidFill>
                <a:latin typeface="Arial"/>
                <a:cs typeface="Arial"/>
              </a:rPr>
              <a:t>hours.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/>
              <a:t>5.</a:t>
            </a:r>
            <a:r>
              <a:rPr dirty="0" spc="-45"/>
              <a:t> </a:t>
            </a:r>
            <a:r>
              <a:rPr dirty="0" spc="-10"/>
              <a:t>Technical</a:t>
            </a:r>
            <a:r>
              <a:rPr dirty="0" spc="-40"/>
              <a:t> </a:t>
            </a:r>
            <a:r>
              <a:rPr dirty="0"/>
              <a:t>Consequences</a:t>
            </a:r>
            <a:r>
              <a:rPr dirty="0" spc="-45"/>
              <a:t> </a:t>
            </a:r>
            <a:r>
              <a:rPr dirty="0"/>
              <a:t>of</a:t>
            </a:r>
            <a:r>
              <a:rPr dirty="0" spc="-40"/>
              <a:t> </a:t>
            </a:r>
            <a:r>
              <a:rPr dirty="0"/>
              <a:t>Cutting</a:t>
            </a:r>
            <a:r>
              <a:rPr dirty="0" spc="-45"/>
              <a:t> </a:t>
            </a:r>
            <a:r>
              <a:rPr dirty="0" spc="-10"/>
              <a:t>Corners</a:t>
            </a: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947735" y="1276167"/>
          <a:ext cx="7324725" cy="365442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413000"/>
                <a:gridCol w="2413000"/>
                <a:gridCol w="2413000"/>
              </a:tblGrid>
              <a:tr h="63944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60"/>
                        </a:spcBef>
                      </a:pPr>
                      <a:r>
                        <a:rPr dirty="0" sz="1500" spc="-1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Feature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B="0" marT="19812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D1794B"/>
                    </a:solidFill>
                  </a:tcPr>
                </a:tc>
                <a:tc>
                  <a:txBody>
                    <a:bodyPr/>
                    <a:lstStyle/>
                    <a:p>
                      <a:pPr marL="290195" marR="283210" indent="508000">
                        <a:lnSpc>
                          <a:spcPct val="100000"/>
                        </a:lnSpc>
                        <a:spcBef>
                          <a:spcPts val="660"/>
                        </a:spcBef>
                      </a:pPr>
                      <a:r>
                        <a:rPr dirty="0" sz="1500" spc="-1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Premium Backbone</a:t>
                      </a:r>
                      <a:r>
                        <a:rPr dirty="0" sz="1500" spc="-35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500" spc="-1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Hardware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B="0" marT="8382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D1794B"/>
                    </a:solidFill>
                  </a:tcPr>
                </a:tc>
                <a:tc>
                  <a:txBody>
                    <a:bodyPr/>
                    <a:lstStyle/>
                    <a:p>
                      <a:pPr marL="290195" marR="283210" indent="587375">
                        <a:lnSpc>
                          <a:spcPct val="100000"/>
                        </a:lnSpc>
                        <a:spcBef>
                          <a:spcPts val="660"/>
                        </a:spcBef>
                      </a:pPr>
                      <a:r>
                        <a:rPr dirty="0" sz="1500" spc="-1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Budget Backbone</a:t>
                      </a:r>
                      <a:r>
                        <a:rPr dirty="0" sz="1500" spc="-35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500" spc="-1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Hardware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B="0" marT="8382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D1794B"/>
                    </a:solidFill>
                  </a:tcPr>
                </a:tc>
              </a:tr>
              <a:tr h="63944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60"/>
                        </a:spcBef>
                      </a:pPr>
                      <a:r>
                        <a:rPr dirty="0" sz="1500">
                          <a:latin typeface="Arial"/>
                          <a:cs typeface="Arial"/>
                        </a:rPr>
                        <a:t>BGP</a:t>
                      </a:r>
                      <a:r>
                        <a:rPr dirty="0" sz="1500" spc="-7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500">
                          <a:latin typeface="Arial"/>
                          <a:cs typeface="Arial"/>
                        </a:rPr>
                        <a:t>Routing</a:t>
                      </a:r>
                      <a:r>
                        <a:rPr dirty="0" sz="1500" spc="-5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500" spc="-10">
                          <a:latin typeface="Arial"/>
                          <a:cs typeface="Arial"/>
                        </a:rPr>
                        <a:t>Capacity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B="0" marT="19812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54659" marR="167005" indent="-281305">
                        <a:lnSpc>
                          <a:spcPct val="100000"/>
                        </a:lnSpc>
                        <a:spcBef>
                          <a:spcPts val="660"/>
                        </a:spcBef>
                      </a:pPr>
                      <a:r>
                        <a:rPr dirty="0" sz="1500">
                          <a:latin typeface="Arial"/>
                          <a:cs typeface="Arial"/>
                        </a:rPr>
                        <a:t>Full</a:t>
                      </a:r>
                      <a:r>
                        <a:rPr dirty="0" sz="1500" spc="-7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500">
                          <a:latin typeface="Arial"/>
                          <a:cs typeface="Arial"/>
                        </a:rPr>
                        <a:t>global</a:t>
                      </a:r>
                      <a:r>
                        <a:rPr dirty="0" sz="1500" spc="-6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500">
                          <a:latin typeface="Arial"/>
                          <a:cs typeface="Arial"/>
                        </a:rPr>
                        <a:t>routing</a:t>
                      </a:r>
                      <a:r>
                        <a:rPr dirty="0" sz="1500" spc="-6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500" spc="-10">
                          <a:latin typeface="Arial"/>
                          <a:cs typeface="Arial"/>
                        </a:rPr>
                        <a:t>tables </a:t>
                      </a:r>
                      <a:r>
                        <a:rPr dirty="0" sz="1500">
                          <a:latin typeface="Arial"/>
                          <a:cs typeface="Arial"/>
                        </a:rPr>
                        <a:t>with</a:t>
                      </a:r>
                      <a:r>
                        <a:rPr dirty="0" sz="1500" spc="-3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500">
                          <a:latin typeface="Arial"/>
                          <a:cs typeface="Arial"/>
                        </a:rPr>
                        <a:t>room</a:t>
                      </a:r>
                      <a:r>
                        <a:rPr dirty="0" sz="1500" spc="-3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500">
                          <a:latin typeface="Arial"/>
                          <a:cs typeface="Arial"/>
                        </a:rPr>
                        <a:t>to</a:t>
                      </a:r>
                      <a:r>
                        <a:rPr dirty="0" sz="1500" spc="-3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500" spc="-20">
                          <a:latin typeface="Arial"/>
                          <a:cs typeface="Arial"/>
                        </a:rPr>
                        <a:t>grow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B="0" marT="8382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75285" marR="210185" indent="-159385">
                        <a:lnSpc>
                          <a:spcPct val="100000"/>
                        </a:lnSpc>
                        <a:spcBef>
                          <a:spcPts val="660"/>
                        </a:spcBef>
                      </a:pPr>
                      <a:r>
                        <a:rPr dirty="0" sz="1500">
                          <a:latin typeface="Arial"/>
                          <a:cs typeface="Arial"/>
                        </a:rPr>
                        <a:t>Limited</a:t>
                      </a:r>
                      <a:r>
                        <a:rPr dirty="0" sz="1500" spc="-8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500">
                          <a:latin typeface="Arial"/>
                          <a:cs typeface="Arial"/>
                        </a:rPr>
                        <a:t>tables;</a:t>
                      </a:r>
                      <a:r>
                        <a:rPr dirty="0" sz="1500" spc="-7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500">
                          <a:latin typeface="Arial"/>
                          <a:cs typeface="Arial"/>
                        </a:rPr>
                        <a:t>prone</a:t>
                      </a:r>
                      <a:r>
                        <a:rPr dirty="0" sz="1500" spc="-7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500" spc="-25">
                          <a:latin typeface="Arial"/>
                          <a:cs typeface="Arial"/>
                        </a:rPr>
                        <a:t>to </a:t>
                      </a:r>
                      <a:r>
                        <a:rPr dirty="0" sz="1500">
                          <a:latin typeface="Arial"/>
                          <a:cs typeface="Arial"/>
                        </a:rPr>
                        <a:t>memory</a:t>
                      </a:r>
                      <a:r>
                        <a:rPr dirty="0" sz="1500" spc="-6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500" spc="-10">
                          <a:latin typeface="Arial"/>
                          <a:cs typeface="Arial"/>
                        </a:rPr>
                        <a:t>exhaustion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B="0" marT="8382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86804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735"/>
                        </a:spcBef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dirty="0" sz="1500">
                          <a:latin typeface="Arial"/>
                          <a:cs typeface="Arial"/>
                        </a:rPr>
                        <a:t>IXP</a:t>
                      </a:r>
                      <a:r>
                        <a:rPr dirty="0" sz="1500" spc="-7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500">
                          <a:latin typeface="Arial"/>
                          <a:cs typeface="Arial"/>
                        </a:rPr>
                        <a:t>Peering</a:t>
                      </a:r>
                      <a:r>
                        <a:rPr dirty="0" sz="1500" spc="-5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500" spc="-10">
                          <a:latin typeface="Arial"/>
                          <a:cs typeface="Arial"/>
                        </a:rPr>
                        <a:t>Capability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B="0" marT="93345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52400" marR="147955" indent="-1270">
                        <a:lnSpc>
                          <a:spcPct val="100000"/>
                        </a:lnSpc>
                        <a:spcBef>
                          <a:spcPts val="660"/>
                        </a:spcBef>
                      </a:pPr>
                      <a:r>
                        <a:rPr dirty="0" sz="1500">
                          <a:latin typeface="Arial"/>
                          <a:cs typeface="Arial"/>
                        </a:rPr>
                        <a:t>Smooth,</a:t>
                      </a:r>
                      <a:r>
                        <a:rPr dirty="0" sz="1500" spc="-5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500" spc="-20">
                          <a:latin typeface="Arial"/>
                          <a:cs typeface="Arial"/>
                        </a:rPr>
                        <a:t>high-</a:t>
                      </a:r>
                      <a:r>
                        <a:rPr dirty="0" sz="1500" spc="-10">
                          <a:latin typeface="Arial"/>
                          <a:cs typeface="Arial"/>
                        </a:rPr>
                        <a:t>throughput </a:t>
                      </a:r>
                      <a:r>
                        <a:rPr dirty="0" sz="1500">
                          <a:latin typeface="Arial"/>
                          <a:cs typeface="Arial"/>
                        </a:rPr>
                        <a:t>peering</a:t>
                      </a:r>
                      <a:r>
                        <a:rPr dirty="0" sz="1500" spc="-4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500">
                          <a:latin typeface="Arial"/>
                          <a:cs typeface="Arial"/>
                        </a:rPr>
                        <a:t>with</a:t>
                      </a:r>
                      <a:r>
                        <a:rPr dirty="0" sz="1500" spc="-4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500" spc="-20">
                          <a:latin typeface="Arial"/>
                          <a:cs typeface="Arial"/>
                        </a:rPr>
                        <a:t>multi-</a:t>
                      </a:r>
                      <a:r>
                        <a:rPr dirty="0" sz="1500" spc="-10">
                          <a:latin typeface="Arial"/>
                          <a:cs typeface="Arial"/>
                        </a:rPr>
                        <a:t>gigabit buffers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B="0" marT="8382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12725" marR="206375" indent="34925">
                        <a:lnSpc>
                          <a:spcPct val="100000"/>
                        </a:lnSpc>
                        <a:spcBef>
                          <a:spcPts val="1560"/>
                        </a:spcBef>
                      </a:pPr>
                      <a:r>
                        <a:rPr dirty="0" sz="1500">
                          <a:latin typeface="Arial"/>
                          <a:cs typeface="Arial"/>
                        </a:rPr>
                        <a:t>High</a:t>
                      </a:r>
                      <a:r>
                        <a:rPr dirty="0" sz="1500" spc="-6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500">
                          <a:latin typeface="Arial"/>
                          <a:cs typeface="Arial"/>
                        </a:rPr>
                        <a:t>packet</a:t>
                      </a:r>
                      <a:r>
                        <a:rPr dirty="0" sz="1500" spc="-6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500">
                          <a:latin typeface="Arial"/>
                          <a:cs typeface="Arial"/>
                        </a:rPr>
                        <a:t>drop</a:t>
                      </a:r>
                      <a:r>
                        <a:rPr dirty="0" sz="1500" spc="-6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500" spc="-10">
                          <a:latin typeface="Arial"/>
                          <a:cs typeface="Arial"/>
                        </a:rPr>
                        <a:t>rates </a:t>
                      </a:r>
                      <a:r>
                        <a:rPr dirty="0" sz="1500">
                          <a:latin typeface="Arial"/>
                          <a:cs typeface="Arial"/>
                        </a:rPr>
                        <a:t>during</a:t>
                      </a:r>
                      <a:r>
                        <a:rPr dirty="0" sz="1500" spc="-4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500">
                          <a:latin typeface="Arial"/>
                          <a:cs typeface="Arial"/>
                        </a:rPr>
                        <a:t>IXP</a:t>
                      </a:r>
                      <a:r>
                        <a:rPr dirty="0" sz="1500" spc="-5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500" spc="-10">
                          <a:latin typeface="Arial"/>
                          <a:cs typeface="Arial"/>
                        </a:rPr>
                        <a:t>micro-bursts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B="0" marT="19812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86804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735"/>
                        </a:spcBef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dirty="0" sz="1500" spc="-10">
                          <a:latin typeface="Arial"/>
                          <a:cs typeface="Arial"/>
                        </a:rPr>
                        <a:t>Personnel</a:t>
                      </a:r>
                      <a:r>
                        <a:rPr dirty="0" sz="1500" spc="-2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500" spc="-10">
                          <a:latin typeface="Arial"/>
                          <a:cs typeface="Arial"/>
                        </a:rPr>
                        <a:t>Workload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B="0" marT="93345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91490" marR="242570" indent="-243840">
                        <a:lnSpc>
                          <a:spcPct val="100000"/>
                        </a:lnSpc>
                        <a:spcBef>
                          <a:spcPts val="1560"/>
                        </a:spcBef>
                      </a:pPr>
                      <a:r>
                        <a:rPr dirty="0" sz="1500" spc="-10">
                          <a:latin typeface="Arial"/>
                          <a:cs typeface="Arial"/>
                        </a:rPr>
                        <a:t>Automated</a:t>
                      </a:r>
                      <a:r>
                        <a:rPr dirty="0" sz="1500" spc="-3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500" spc="-10">
                          <a:latin typeface="Arial"/>
                          <a:cs typeface="Arial"/>
                        </a:rPr>
                        <a:t>monitoring; </a:t>
                      </a:r>
                      <a:r>
                        <a:rPr dirty="0" sz="1500">
                          <a:latin typeface="Arial"/>
                          <a:cs typeface="Arial"/>
                        </a:rPr>
                        <a:t>low</a:t>
                      </a:r>
                      <a:r>
                        <a:rPr dirty="0" sz="1500" spc="-4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500" spc="-10">
                          <a:latin typeface="Arial"/>
                          <a:cs typeface="Arial"/>
                        </a:rPr>
                        <a:t>maintenance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B="0" marT="19812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369570" marR="362585" indent="-1270">
                        <a:lnSpc>
                          <a:spcPct val="100000"/>
                        </a:lnSpc>
                        <a:spcBef>
                          <a:spcPts val="660"/>
                        </a:spcBef>
                      </a:pPr>
                      <a:r>
                        <a:rPr dirty="0" sz="1500">
                          <a:latin typeface="Arial"/>
                          <a:cs typeface="Arial"/>
                        </a:rPr>
                        <a:t>Constant</a:t>
                      </a:r>
                      <a:r>
                        <a:rPr dirty="0" sz="1500" spc="-10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500" spc="-10">
                          <a:latin typeface="Arial"/>
                          <a:cs typeface="Arial"/>
                        </a:rPr>
                        <a:t>manual troubleshooting</a:t>
                      </a:r>
                      <a:r>
                        <a:rPr dirty="0" sz="1500" spc="-3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500" spc="-25">
                          <a:latin typeface="Arial"/>
                          <a:cs typeface="Arial"/>
                        </a:rPr>
                        <a:t>and </a:t>
                      </a:r>
                      <a:r>
                        <a:rPr dirty="0" sz="1500" spc="-10">
                          <a:latin typeface="Arial"/>
                          <a:cs typeface="Arial"/>
                        </a:rPr>
                        <a:t>reboots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B="0" marT="8382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63944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60"/>
                        </a:spcBef>
                      </a:pPr>
                      <a:r>
                        <a:rPr dirty="0" sz="1500" spc="-10">
                          <a:latin typeface="Arial"/>
                          <a:cs typeface="Arial"/>
                        </a:rPr>
                        <a:t>Vendor</a:t>
                      </a:r>
                      <a:r>
                        <a:rPr dirty="0" sz="1500" spc="-7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500" spc="-10">
                          <a:latin typeface="Arial"/>
                          <a:cs typeface="Arial"/>
                        </a:rPr>
                        <a:t>Support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B="0" marT="19812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04190" marR="304165" indent="-193040">
                        <a:lnSpc>
                          <a:spcPct val="100000"/>
                        </a:lnSpc>
                        <a:spcBef>
                          <a:spcPts val="660"/>
                        </a:spcBef>
                      </a:pPr>
                      <a:r>
                        <a:rPr dirty="0" sz="1500">
                          <a:latin typeface="Arial"/>
                          <a:cs typeface="Arial"/>
                        </a:rPr>
                        <a:t>24/7/365</a:t>
                      </a:r>
                      <a:r>
                        <a:rPr dirty="0" sz="1500" spc="-10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500" spc="-10">
                          <a:latin typeface="Arial"/>
                          <a:cs typeface="Arial"/>
                        </a:rPr>
                        <a:t>engineering escalation</a:t>
                      </a:r>
                      <a:r>
                        <a:rPr dirty="0" sz="1500" spc="-2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500" spc="-10">
                          <a:latin typeface="Arial"/>
                          <a:cs typeface="Arial"/>
                        </a:rPr>
                        <a:t>(TAC)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B="0" marT="8382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07034" marR="141605" indent="-259715">
                        <a:lnSpc>
                          <a:spcPct val="100000"/>
                        </a:lnSpc>
                        <a:spcBef>
                          <a:spcPts val="660"/>
                        </a:spcBef>
                      </a:pPr>
                      <a:r>
                        <a:rPr dirty="0" sz="1500">
                          <a:latin typeface="Arial"/>
                          <a:cs typeface="Arial"/>
                        </a:rPr>
                        <a:t>Delayed</a:t>
                      </a:r>
                      <a:r>
                        <a:rPr dirty="0" sz="1500" spc="-8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500">
                          <a:latin typeface="Arial"/>
                          <a:cs typeface="Arial"/>
                        </a:rPr>
                        <a:t>email</a:t>
                      </a:r>
                      <a:r>
                        <a:rPr dirty="0" sz="1500" spc="-8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500">
                          <a:latin typeface="Arial"/>
                          <a:cs typeface="Arial"/>
                        </a:rPr>
                        <a:t>support</a:t>
                      </a:r>
                      <a:r>
                        <a:rPr dirty="0" sz="1500" spc="-8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500" spc="-25">
                          <a:latin typeface="Arial"/>
                          <a:cs typeface="Arial"/>
                        </a:rPr>
                        <a:t>or </a:t>
                      </a:r>
                      <a:r>
                        <a:rPr dirty="0" sz="1500" spc="-20">
                          <a:latin typeface="Arial"/>
                          <a:cs typeface="Arial"/>
                        </a:rPr>
                        <a:t>self-</a:t>
                      </a:r>
                      <a:r>
                        <a:rPr dirty="0" sz="1500">
                          <a:latin typeface="Arial"/>
                          <a:cs typeface="Arial"/>
                        </a:rPr>
                        <a:t>service</a:t>
                      </a:r>
                      <a:r>
                        <a:rPr dirty="0" sz="1500" spc="-4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500" spc="-10">
                          <a:latin typeface="Arial"/>
                          <a:cs typeface="Arial"/>
                        </a:rPr>
                        <a:t>forums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B="0" marT="8382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/>
              <a:t>6.</a:t>
            </a:r>
            <a:r>
              <a:rPr dirty="0" spc="-10"/>
              <a:t> </a:t>
            </a:r>
            <a:r>
              <a:rPr dirty="0"/>
              <a:t>The</a:t>
            </a:r>
            <a:r>
              <a:rPr dirty="0" spc="-5"/>
              <a:t> </a:t>
            </a:r>
            <a:r>
              <a:rPr dirty="0"/>
              <a:t>Domino</a:t>
            </a:r>
            <a:r>
              <a:rPr dirty="0" spc="-10"/>
              <a:t> </a:t>
            </a:r>
            <a:r>
              <a:rPr dirty="0"/>
              <a:t>Effect</a:t>
            </a:r>
            <a:r>
              <a:rPr dirty="0" spc="-5"/>
              <a:t> </a:t>
            </a:r>
            <a:r>
              <a:rPr dirty="0"/>
              <a:t>on</a:t>
            </a:r>
            <a:r>
              <a:rPr dirty="0" spc="-5"/>
              <a:t> </a:t>
            </a:r>
            <a:r>
              <a:rPr dirty="0"/>
              <a:t>Brand</a:t>
            </a:r>
            <a:r>
              <a:rPr dirty="0" spc="-10"/>
              <a:t> </a:t>
            </a:r>
            <a:r>
              <a:rPr dirty="0"/>
              <a:t>&amp;</a:t>
            </a:r>
            <a:r>
              <a:rPr dirty="0" spc="-5"/>
              <a:t> </a:t>
            </a:r>
            <a:r>
              <a:rPr dirty="0" spc="-10"/>
              <a:t>Business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84724" y="1066699"/>
            <a:ext cx="8308340" cy="3241040"/>
          </a:xfrm>
          <a:prstGeom prst="rect">
            <a:avLst/>
          </a:prstGeom>
        </p:spPr>
        <p:txBody>
          <a:bodyPr wrap="square" lIns="0" tIns="1511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90"/>
              </a:spcBef>
            </a:pP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Cascading</a:t>
            </a:r>
            <a:r>
              <a:rPr dirty="0" sz="1800" spc="-25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Customer</a:t>
            </a:r>
            <a:r>
              <a:rPr dirty="0" sz="1800" spc="-25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 spc="-10">
                <a:solidFill>
                  <a:srgbClr val="595959"/>
                </a:solidFill>
                <a:latin typeface="Arial"/>
                <a:cs typeface="Arial"/>
              </a:rPr>
              <a:t>Churn</a:t>
            </a:r>
            <a:endParaRPr sz="1800">
              <a:latin typeface="Arial"/>
              <a:cs typeface="Arial"/>
            </a:endParaRPr>
          </a:p>
          <a:p>
            <a:pPr marL="469265" marR="145415" indent="-367030">
              <a:lnSpc>
                <a:spcPts val="2050"/>
              </a:lnSpc>
              <a:spcBef>
                <a:spcPts val="1250"/>
              </a:spcBef>
              <a:buFont typeface="Arial"/>
              <a:buChar char="●"/>
              <a:tabLst>
                <a:tab pos="469265" algn="l"/>
              </a:tabLst>
            </a:pPr>
            <a:r>
              <a:rPr dirty="0" sz="1800" b="1">
                <a:solidFill>
                  <a:srgbClr val="595959"/>
                </a:solidFill>
                <a:latin typeface="Arial"/>
                <a:cs typeface="Arial"/>
              </a:rPr>
              <a:t>Wholesale</a:t>
            </a:r>
            <a:r>
              <a:rPr dirty="0" sz="1800" spc="-20" b="1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95959"/>
                </a:solidFill>
                <a:latin typeface="Arial"/>
                <a:cs typeface="Arial"/>
              </a:rPr>
              <a:t>Loss</a:t>
            </a: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:</a:t>
            </a:r>
            <a:r>
              <a:rPr dirty="0" sz="1800" spc="-15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Downstream</a:t>
            </a:r>
            <a:r>
              <a:rPr dirty="0" sz="1800" spc="-15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smaller</a:t>
            </a:r>
            <a:r>
              <a:rPr dirty="0" sz="1800" spc="-15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ISPs</a:t>
            </a:r>
            <a:r>
              <a:rPr dirty="0" sz="1800" spc="-15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lease</a:t>
            </a:r>
            <a:r>
              <a:rPr dirty="0" sz="1800" spc="-15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capacity</a:t>
            </a:r>
            <a:r>
              <a:rPr dirty="0" sz="1800" spc="-15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from</a:t>
            </a:r>
            <a:r>
              <a:rPr dirty="0" sz="1800" spc="-15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you;</a:t>
            </a:r>
            <a:r>
              <a:rPr dirty="0" sz="1800" spc="5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D1794B"/>
                </a:solidFill>
                <a:latin typeface="Arial"/>
                <a:cs typeface="Arial"/>
              </a:rPr>
              <a:t>if</a:t>
            </a:r>
            <a:r>
              <a:rPr dirty="0" sz="1800" spc="-15" b="1">
                <a:solidFill>
                  <a:srgbClr val="D1794B"/>
                </a:solidFill>
                <a:latin typeface="Arial"/>
                <a:cs typeface="Arial"/>
              </a:rPr>
              <a:t> </a:t>
            </a:r>
            <a:r>
              <a:rPr dirty="0" sz="1800" spc="-25" b="1">
                <a:solidFill>
                  <a:srgbClr val="D1794B"/>
                </a:solidFill>
                <a:latin typeface="Arial"/>
                <a:cs typeface="Arial"/>
              </a:rPr>
              <a:t>you </a:t>
            </a:r>
            <a:r>
              <a:rPr dirty="0" sz="1800" b="1">
                <a:solidFill>
                  <a:srgbClr val="D1794B"/>
                </a:solidFill>
                <a:latin typeface="Arial"/>
                <a:cs typeface="Arial"/>
              </a:rPr>
              <a:t>fail,</a:t>
            </a:r>
            <a:r>
              <a:rPr dirty="0" sz="1800" spc="-25" b="1">
                <a:solidFill>
                  <a:srgbClr val="D1794B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D1794B"/>
                </a:solidFill>
                <a:latin typeface="Arial"/>
                <a:cs typeface="Arial"/>
              </a:rPr>
              <a:t>they</a:t>
            </a:r>
            <a:r>
              <a:rPr dirty="0" sz="1800" spc="-25" b="1">
                <a:solidFill>
                  <a:srgbClr val="D1794B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D1794B"/>
                </a:solidFill>
                <a:latin typeface="Arial"/>
                <a:cs typeface="Arial"/>
              </a:rPr>
              <a:t>leave</a:t>
            </a:r>
            <a:r>
              <a:rPr dirty="0" sz="1800" spc="-20" b="1">
                <a:solidFill>
                  <a:srgbClr val="D1794B"/>
                </a:solidFill>
                <a:latin typeface="Arial"/>
                <a:cs typeface="Arial"/>
              </a:rPr>
              <a:t> </a:t>
            </a:r>
            <a:r>
              <a:rPr dirty="0" sz="1800" spc="-10" b="1">
                <a:solidFill>
                  <a:srgbClr val="D1794B"/>
                </a:solidFill>
                <a:latin typeface="Arial"/>
                <a:cs typeface="Arial"/>
              </a:rPr>
              <a:t>permanently</a:t>
            </a:r>
            <a:r>
              <a:rPr dirty="0" sz="1800" spc="-10">
                <a:solidFill>
                  <a:srgbClr val="595959"/>
                </a:solidFill>
                <a:latin typeface="Arial"/>
                <a:cs typeface="Arial"/>
              </a:rPr>
              <a:t>.</a:t>
            </a:r>
            <a:endParaRPr sz="1800">
              <a:latin typeface="Arial"/>
              <a:cs typeface="Arial"/>
            </a:endParaRPr>
          </a:p>
          <a:p>
            <a:pPr marL="469265" marR="5080" indent="-367030">
              <a:lnSpc>
                <a:spcPts val="2050"/>
              </a:lnSpc>
              <a:spcBef>
                <a:spcPts val="5"/>
              </a:spcBef>
              <a:buFont typeface="Arial"/>
              <a:buChar char="●"/>
              <a:tabLst>
                <a:tab pos="469265" algn="l"/>
              </a:tabLst>
            </a:pPr>
            <a:r>
              <a:rPr dirty="0" sz="1800" b="1">
                <a:solidFill>
                  <a:srgbClr val="595959"/>
                </a:solidFill>
                <a:latin typeface="Arial"/>
                <a:cs typeface="Arial"/>
              </a:rPr>
              <a:t>Consumer</a:t>
            </a:r>
            <a:r>
              <a:rPr dirty="0" sz="1800" spc="-30" b="1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95959"/>
                </a:solidFill>
                <a:latin typeface="Arial"/>
                <a:cs typeface="Arial"/>
              </a:rPr>
              <a:t>Frustration</a:t>
            </a: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:</a:t>
            </a:r>
            <a:r>
              <a:rPr dirty="0" sz="1800" spc="-25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Frequent</a:t>
            </a:r>
            <a:r>
              <a:rPr dirty="0" sz="1800" spc="-3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packet</a:t>
            </a:r>
            <a:r>
              <a:rPr dirty="0" sz="1800" spc="-25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drops </a:t>
            </a:r>
            <a:r>
              <a:rPr dirty="0" sz="1800" b="1">
                <a:solidFill>
                  <a:srgbClr val="D1794B"/>
                </a:solidFill>
                <a:latin typeface="Arial"/>
                <a:cs typeface="Arial"/>
              </a:rPr>
              <a:t>destroy</a:t>
            </a:r>
            <a:r>
              <a:rPr dirty="0" sz="1800" spc="-25" b="1">
                <a:solidFill>
                  <a:srgbClr val="D1794B"/>
                </a:solidFill>
                <a:latin typeface="Arial"/>
                <a:cs typeface="Arial"/>
              </a:rPr>
              <a:t> </a:t>
            </a:r>
            <a:r>
              <a:rPr dirty="0" sz="1800" spc="-10" b="1">
                <a:solidFill>
                  <a:srgbClr val="D1794B"/>
                </a:solidFill>
                <a:latin typeface="Arial"/>
                <a:cs typeface="Arial"/>
              </a:rPr>
              <a:t>real-</a:t>
            </a:r>
            <a:r>
              <a:rPr dirty="0" sz="1800" b="1">
                <a:solidFill>
                  <a:srgbClr val="D1794B"/>
                </a:solidFill>
                <a:latin typeface="Arial"/>
                <a:cs typeface="Arial"/>
              </a:rPr>
              <a:t>time</a:t>
            </a:r>
            <a:r>
              <a:rPr dirty="0" sz="1800" spc="-30" b="1">
                <a:solidFill>
                  <a:srgbClr val="D1794B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D1794B"/>
                </a:solidFill>
                <a:latin typeface="Arial"/>
                <a:cs typeface="Arial"/>
              </a:rPr>
              <a:t>traffic</a:t>
            </a:r>
            <a:r>
              <a:rPr dirty="0" sz="1800" spc="-15" b="1">
                <a:solidFill>
                  <a:srgbClr val="D1794B"/>
                </a:solidFill>
                <a:latin typeface="Arial"/>
                <a:cs typeface="Arial"/>
              </a:rPr>
              <a:t> </a:t>
            </a:r>
            <a:r>
              <a:rPr dirty="0" sz="1800" spc="-20">
                <a:solidFill>
                  <a:srgbClr val="595959"/>
                </a:solidFill>
                <a:latin typeface="Arial"/>
                <a:cs typeface="Arial"/>
              </a:rPr>
              <a:t>like </a:t>
            </a: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gaming,</a:t>
            </a:r>
            <a:r>
              <a:rPr dirty="0" sz="1800" spc="-3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 spc="-65">
                <a:solidFill>
                  <a:srgbClr val="595959"/>
                </a:solidFill>
                <a:latin typeface="Arial"/>
                <a:cs typeface="Arial"/>
              </a:rPr>
              <a:t>VoIP,</a:t>
            </a:r>
            <a:r>
              <a:rPr dirty="0" sz="1800" spc="-25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and</a:t>
            </a:r>
            <a:r>
              <a:rPr dirty="0" sz="1800" spc="-25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video</a:t>
            </a:r>
            <a:r>
              <a:rPr dirty="0" sz="1800" spc="-25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 spc="-10">
                <a:solidFill>
                  <a:srgbClr val="595959"/>
                </a:solidFill>
                <a:latin typeface="Arial"/>
                <a:cs typeface="Arial"/>
              </a:rPr>
              <a:t>streaming.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045"/>
              </a:spcBef>
            </a:pP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Regulatory</a:t>
            </a:r>
            <a:r>
              <a:rPr dirty="0" sz="1800" spc="-3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&amp;</a:t>
            </a:r>
            <a:r>
              <a:rPr dirty="0" sz="1800" spc="-2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Reputation</a:t>
            </a:r>
            <a:r>
              <a:rPr dirty="0" sz="1800" spc="-2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 spc="-10">
                <a:solidFill>
                  <a:srgbClr val="595959"/>
                </a:solidFill>
                <a:latin typeface="Arial"/>
                <a:cs typeface="Arial"/>
              </a:rPr>
              <a:t>Damage</a:t>
            </a:r>
            <a:endParaRPr sz="1800">
              <a:latin typeface="Arial"/>
              <a:cs typeface="Arial"/>
            </a:endParaRPr>
          </a:p>
          <a:p>
            <a:pPr marL="469265" marR="405765" indent="-367030">
              <a:lnSpc>
                <a:spcPts val="2050"/>
              </a:lnSpc>
              <a:spcBef>
                <a:spcPts val="1250"/>
              </a:spcBef>
              <a:buFont typeface="Arial"/>
              <a:buChar char="●"/>
              <a:tabLst>
                <a:tab pos="469265" algn="l"/>
              </a:tabLst>
            </a:pPr>
            <a:r>
              <a:rPr dirty="0" sz="1800" b="1">
                <a:solidFill>
                  <a:srgbClr val="595959"/>
                </a:solidFill>
                <a:latin typeface="Arial"/>
                <a:cs typeface="Arial"/>
              </a:rPr>
              <a:t>Fines</a:t>
            </a: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:</a:t>
            </a:r>
            <a:r>
              <a:rPr dirty="0" sz="1800" spc="-5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 spc="-20">
                <a:solidFill>
                  <a:srgbClr val="595959"/>
                </a:solidFill>
                <a:latin typeface="Arial"/>
                <a:cs typeface="Arial"/>
              </a:rPr>
              <a:t>Telecommunication</a:t>
            </a:r>
            <a:r>
              <a:rPr dirty="0" sz="1800" spc="-1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regulators</a:t>
            </a:r>
            <a:r>
              <a:rPr dirty="0" sz="1800" spc="-1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fine</a:t>
            </a:r>
            <a:r>
              <a:rPr dirty="0" sz="1800" spc="-1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ISPs</a:t>
            </a:r>
            <a:r>
              <a:rPr dirty="0" sz="1800" spc="-1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that</a:t>
            </a:r>
            <a:r>
              <a:rPr dirty="0" sz="1800" spc="-1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fail</a:t>
            </a:r>
            <a:r>
              <a:rPr dirty="0" sz="1800" spc="-1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to</a:t>
            </a:r>
            <a:r>
              <a:rPr dirty="0" sz="1800" spc="-15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maintain</a:t>
            </a:r>
            <a:r>
              <a:rPr dirty="0" sz="1800" spc="-10">
                <a:solidFill>
                  <a:srgbClr val="595959"/>
                </a:solidFill>
                <a:latin typeface="Arial"/>
                <a:cs typeface="Arial"/>
              </a:rPr>
              <a:t> critical </a:t>
            </a: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infrastructure</a:t>
            </a:r>
            <a:r>
              <a:rPr dirty="0" sz="1800" spc="-7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 spc="-10">
                <a:solidFill>
                  <a:srgbClr val="595959"/>
                </a:solidFill>
                <a:latin typeface="Arial"/>
                <a:cs typeface="Arial"/>
              </a:rPr>
              <a:t>stability.</a:t>
            </a:r>
            <a:endParaRPr sz="1800">
              <a:latin typeface="Arial"/>
              <a:cs typeface="Arial"/>
            </a:endParaRPr>
          </a:p>
          <a:p>
            <a:pPr marL="469265" marR="133350" indent="-367030">
              <a:lnSpc>
                <a:spcPts val="2050"/>
              </a:lnSpc>
              <a:spcBef>
                <a:spcPts val="5"/>
              </a:spcBef>
              <a:buFont typeface="Arial"/>
              <a:buChar char="●"/>
              <a:tabLst>
                <a:tab pos="469265" algn="l"/>
              </a:tabLst>
            </a:pPr>
            <a:r>
              <a:rPr dirty="0" sz="1800" spc="-10" b="1">
                <a:solidFill>
                  <a:srgbClr val="595959"/>
                </a:solidFill>
                <a:latin typeface="Arial"/>
                <a:cs typeface="Arial"/>
              </a:rPr>
              <a:t>Reputation</a:t>
            </a:r>
            <a:r>
              <a:rPr dirty="0" sz="1800" spc="-10">
                <a:solidFill>
                  <a:srgbClr val="595959"/>
                </a:solidFill>
                <a:latin typeface="Arial"/>
                <a:cs typeface="Arial"/>
              </a:rPr>
              <a:t>:</a:t>
            </a:r>
            <a:r>
              <a:rPr dirty="0" sz="1800" spc="-25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Brand</a:t>
            </a:r>
            <a:r>
              <a:rPr dirty="0" sz="1800" spc="-25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damage</a:t>
            </a:r>
            <a:r>
              <a:rPr dirty="0" sz="1800" spc="-25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from</a:t>
            </a:r>
            <a:r>
              <a:rPr dirty="0" sz="1800" spc="-25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a</a:t>
            </a:r>
            <a:r>
              <a:rPr dirty="0" sz="1800" spc="-2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highly</a:t>
            </a:r>
            <a:r>
              <a:rPr dirty="0" sz="1800" spc="-25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publicised</a:t>
            </a:r>
            <a:r>
              <a:rPr dirty="0" sz="1800" spc="-25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backbone</a:t>
            </a:r>
            <a:r>
              <a:rPr dirty="0" sz="1800" spc="-25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outage</a:t>
            </a:r>
            <a:r>
              <a:rPr dirty="0" sz="1800" spc="-2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 spc="-10">
                <a:solidFill>
                  <a:srgbClr val="595959"/>
                </a:solidFill>
                <a:latin typeface="Arial"/>
                <a:cs typeface="Arial"/>
              </a:rPr>
              <a:t>takes </a:t>
            </a: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years</a:t>
            </a:r>
            <a:r>
              <a:rPr dirty="0" sz="1800" spc="-1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to</a:t>
            </a:r>
            <a:r>
              <a:rPr dirty="0" sz="1800" spc="-5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 spc="-10">
                <a:solidFill>
                  <a:srgbClr val="595959"/>
                </a:solidFill>
                <a:latin typeface="Arial"/>
                <a:cs typeface="Arial"/>
              </a:rPr>
              <a:t>repair.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/>
              <a:t>7.</a:t>
            </a:r>
            <a:r>
              <a:rPr dirty="0" spc="-15"/>
              <a:t> </a:t>
            </a:r>
            <a:r>
              <a:rPr dirty="0"/>
              <a:t>Strategic</a:t>
            </a:r>
            <a:r>
              <a:rPr dirty="0" spc="-15"/>
              <a:t> </a:t>
            </a:r>
            <a:r>
              <a:rPr dirty="0"/>
              <a:t>Investment</a:t>
            </a:r>
            <a:r>
              <a:rPr dirty="0" spc="-15"/>
              <a:t> </a:t>
            </a:r>
            <a:r>
              <a:rPr dirty="0" spc="-10"/>
              <a:t>Framework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75248" y="1175208"/>
            <a:ext cx="8281670" cy="3180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79095" marR="5080" indent="-367030">
              <a:lnSpc>
                <a:spcPct val="114999"/>
              </a:lnSpc>
              <a:spcBef>
                <a:spcPts val="100"/>
              </a:spcBef>
              <a:buFont typeface="Arial"/>
              <a:buChar char="●"/>
              <a:tabLst>
                <a:tab pos="379095" algn="l"/>
              </a:tabLst>
            </a:pPr>
            <a:r>
              <a:rPr dirty="0" sz="1800" b="1">
                <a:solidFill>
                  <a:srgbClr val="595959"/>
                </a:solidFill>
                <a:latin typeface="Arial"/>
                <a:cs typeface="Arial"/>
              </a:rPr>
              <a:t>Prioritise</a:t>
            </a:r>
            <a:r>
              <a:rPr dirty="0" sz="1800" spc="-30" b="1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95959"/>
                </a:solidFill>
                <a:latin typeface="Arial"/>
                <a:cs typeface="Arial"/>
              </a:rPr>
              <a:t>Resiliency</a:t>
            </a:r>
            <a:r>
              <a:rPr dirty="0" sz="1800" spc="-30" b="1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95959"/>
                </a:solidFill>
                <a:latin typeface="Arial"/>
                <a:cs typeface="Arial"/>
              </a:rPr>
              <a:t>over</a:t>
            </a:r>
            <a:r>
              <a:rPr dirty="0" sz="1800" spc="-30" b="1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95959"/>
                </a:solidFill>
                <a:latin typeface="Arial"/>
                <a:cs typeface="Arial"/>
              </a:rPr>
              <a:t>Low</a:t>
            </a:r>
            <a:r>
              <a:rPr dirty="0" sz="1800" spc="-30" b="1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95959"/>
                </a:solidFill>
                <a:latin typeface="Arial"/>
                <a:cs typeface="Arial"/>
              </a:rPr>
              <a:t>Cost</a:t>
            </a: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:</a:t>
            </a:r>
            <a:r>
              <a:rPr dirty="0" sz="1800" spc="-3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Implement</a:t>
            </a:r>
            <a:r>
              <a:rPr dirty="0" sz="1800" spc="-3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 spc="-10">
                <a:solidFill>
                  <a:srgbClr val="595959"/>
                </a:solidFill>
                <a:latin typeface="Arial"/>
                <a:cs typeface="Arial"/>
              </a:rPr>
              <a:t>dual-</a:t>
            </a: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homed, </a:t>
            </a:r>
            <a:r>
              <a:rPr dirty="0" sz="1800" spc="-10" b="1">
                <a:solidFill>
                  <a:srgbClr val="D1794B"/>
                </a:solidFill>
                <a:latin typeface="Arial"/>
                <a:cs typeface="Arial"/>
              </a:rPr>
              <a:t>geometrically </a:t>
            </a:r>
            <a:r>
              <a:rPr dirty="0" sz="1800" b="1">
                <a:solidFill>
                  <a:srgbClr val="D1794B"/>
                </a:solidFill>
                <a:latin typeface="Arial"/>
                <a:cs typeface="Arial"/>
              </a:rPr>
              <a:t>diverse</a:t>
            </a:r>
            <a:r>
              <a:rPr dirty="0" sz="1800" spc="-30" b="1">
                <a:solidFill>
                  <a:srgbClr val="D1794B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D1794B"/>
                </a:solidFill>
                <a:latin typeface="Arial"/>
                <a:cs typeface="Arial"/>
              </a:rPr>
              <a:t>fiber</a:t>
            </a:r>
            <a:r>
              <a:rPr dirty="0" sz="1800" spc="-30" b="1">
                <a:solidFill>
                  <a:srgbClr val="D1794B"/>
                </a:solidFill>
                <a:latin typeface="Arial"/>
                <a:cs typeface="Arial"/>
              </a:rPr>
              <a:t> </a:t>
            </a:r>
            <a:r>
              <a:rPr dirty="0" sz="1800" spc="-10" b="1">
                <a:solidFill>
                  <a:srgbClr val="D1794B"/>
                </a:solidFill>
                <a:latin typeface="Arial"/>
                <a:cs typeface="Arial"/>
              </a:rPr>
              <a:t>paths</a:t>
            </a:r>
            <a:r>
              <a:rPr dirty="0" sz="1800" spc="-10">
                <a:solidFill>
                  <a:srgbClr val="595959"/>
                </a:solidFill>
                <a:latin typeface="Arial"/>
                <a:cs typeface="Arial"/>
              </a:rPr>
              <a:t>.</a:t>
            </a:r>
            <a:endParaRPr sz="1800">
              <a:latin typeface="Arial"/>
              <a:cs typeface="Arial"/>
            </a:endParaRPr>
          </a:p>
          <a:p>
            <a:pPr marL="379095" marR="945515" indent="-367030">
              <a:lnSpc>
                <a:spcPct val="114999"/>
              </a:lnSpc>
              <a:buFont typeface="Arial"/>
              <a:buChar char="●"/>
              <a:tabLst>
                <a:tab pos="379095" algn="l"/>
              </a:tabLst>
            </a:pPr>
            <a:r>
              <a:rPr dirty="0" sz="1800" b="1">
                <a:solidFill>
                  <a:srgbClr val="595959"/>
                </a:solidFill>
                <a:latin typeface="Arial"/>
                <a:cs typeface="Arial"/>
              </a:rPr>
              <a:t>Invest</a:t>
            </a:r>
            <a:r>
              <a:rPr dirty="0" sz="1800" spc="-45" b="1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95959"/>
                </a:solidFill>
                <a:latin typeface="Arial"/>
                <a:cs typeface="Arial"/>
              </a:rPr>
              <a:t>in</a:t>
            </a:r>
            <a:r>
              <a:rPr dirty="0" sz="1800" spc="-70" b="1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 spc="-20" b="1">
                <a:solidFill>
                  <a:srgbClr val="595959"/>
                </a:solidFill>
                <a:latin typeface="Arial"/>
                <a:cs typeface="Arial"/>
              </a:rPr>
              <a:t>Your</a:t>
            </a:r>
            <a:r>
              <a:rPr dirty="0" sz="1800" spc="-40" b="1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 spc="-10" b="1">
                <a:solidFill>
                  <a:srgbClr val="595959"/>
                </a:solidFill>
                <a:latin typeface="Arial"/>
                <a:cs typeface="Arial"/>
              </a:rPr>
              <a:t>Team</a:t>
            </a:r>
            <a:r>
              <a:rPr dirty="0" sz="1800" spc="-10">
                <a:solidFill>
                  <a:srgbClr val="595959"/>
                </a:solidFill>
                <a:latin typeface="Arial"/>
                <a:cs typeface="Arial"/>
              </a:rPr>
              <a:t>:</a:t>
            </a:r>
            <a:r>
              <a:rPr dirty="0" sz="1800" spc="-45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Provide</a:t>
            </a:r>
            <a:r>
              <a:rPr dirty="0" sz="1800" spc="-4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vendor</a:t>
            </a:r>
            <a:r>
              <a:rPr dirty="0" sz="1800" spc="-3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D1794B"/>
                </a:solidFill>
                <a:latin typeface="Arial"/>
                <a:cs typeface="Arial"/>
              </a:rPr>
              <a:t>certification</a:t>
            </a:r>
            <a:r>
              <a:rPr dirty="0" sz="1800" spc="-40" b="1">
                <a:solidFill>
                  <a:srgbClr val="D1794B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D1794B"/>
                </a:solidFill>
                <a:latin typeface="Arial"/>
                <a:cs typeface="Arial"/>
              </a:rPr>
              <a:t>training</a:t>
            </a:r>
            <a:r>
              <a:rPr dirty="0" sz="1800" spc="-10" b="1">
                <a:solidFill>
                  <a:srgbClr val="D1794B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to</a:t>
            </a:r>
            <a:r>
              <a:rPr dirty="0" sz="1800" spc="-4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 spc="-10">
                <a:solidFill>
                  <a:srgbClr val="595959"/>
                </a:solidFill>
                <a:latin typeface="Arial"/>
                <a:cs typeface="Arial"/>
              </a:rPr>
              <a:t>retain high-</a:t>
            </a: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performing</a:t>
            </a:r>
            <a:r>
              <a:rPr dirty="0" sz="1800" spc="-4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engineering</a:t>
            </a:r>
            <a:r>
              <a:rPr dirty="0" sz="1800" spc="-4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 spc="-10">
                <a:solidFill>
                  <a:srgbClr val="595959"/>
                </a:solidFill>
                <a:latin typeface="Arial"/>
                <a:cs typeface="Arial"/>
              </a:rPr>
              <a:t>personnel.</a:t>
            </a:r>
            <a:endParaRPr sz="1800">
              <a:latin typeface="Arial"/>
              <a:cs typeface="Arial"/>
            </a:endParaRPr>
          </a:p>
          <a:p>
            <a:pPr marL="379095" marR="556895" indent="-367030">
              <a:lnSpc>
                <a:spcPct val="114999"/>
              </a:lnSpc>
              <a:buFont typeface="Arial"/>
              <a:buChar char="●"/>
              <a:tabLst>
                <a:tab pos="379095" algn="l"/>
              </a:tabLst>
            </a:pPr>
            <a:r>
              <a:rPr dirty="0" sz="1800" b="1">
                <a:solidFill>
                  <a:srgbClr val="595959"/>
                </a:solidFill>
                <a:latin typeface="Arial"/>
                <a:cs typeface="Arial"/>
              </a:rPr>
              <a:t>Optimize</a:t>
            </a:r>
            <a:r>
              <a:rPr dirty="0" sz="1800" spc="-15" b="1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95959"/>
                </a:solidFill>
                <a:latin typeface="Arial"/>
                <a:cs typeface="Arial"/>
              </a:rPr>
              <a:t>IXP</a:t>
            </a:r>
            <a:r>
              <a:rPr dirty="0" sz="1800" spc="-50" b="1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95959"/>
                </a:solidFill>
                <a:latin typeface="Arial"/>
                <a:cs typeface="Arial"/>
              </a:rPr>
              <a:t>Strategy</a:t>
            </a: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:</a:t>
            </a:r>
            <a:r>
              <a:rPr dirty="0" sz="1800" spc="-1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Deploy</a:t>
            </a:r>
            <a:r>
              <a:rPr dirty="0" sz="1800" spc="-15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 spc="-10">
                <a:solidFill>
                  <a:srgbClr val="595959"/>
                </a:solidFill>
                <a:latin typeface="Arial"/>
                <a:cs typeface="Arial"/>
              </a:rPr>
              <a:t>enterprise-</a:t>
            </a: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grade</a:t>
            </a:r>
            <a:r>
              <a:rPr dirty="0" sz="1800" spc="-15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edge</a:t>
            </a:r>
            <a:r>
              <a:rPr dirty="0" sz="1800" spc="-1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routers</a:t>
            </a:r>
            <a:r>
              <a:rPr dirty="0" sz="1800" spc="-15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with</a:t>
            </a:r>
            <a:r>
              <a:rPr dirty="0" sz="1800" spc="-10">
                <a:solidFill>
                  <a:srgbClr val="595959"/>
                </a:solidFill>
                <a:latin typeface="Arial"/>
                <a:cs typeface="Arial"/>
              </a:rPr>
              <a:t> large </a:t>
            </a: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buffers</a:t>
            </a:r>
            <a:r>
              <a:rPr dirty="0" sz="1800" spc="-25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at</a:t>
            </a:r>
            <a:r>
              <a:rPr dirty="0" sz="1800" spc="-25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IXPs</a:t>
            </a:r>
            <a:r>
              <a:rPr dirty="0" sz="1800" spc="-25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to</a:t>
            </a:r>
            <a:r>
              <a:rPr dirty="0" sz="1800" spc="-25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maintain</a:t>
            </a:r>
            <a:r>
              <a:rPr dirty="0" sz="1800" spc="-25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peering</a:t>
            </a:r>
            <a:r>
              <a:rPr dirty="0" sz="1800" spc="-25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 spc="-10">
                <a:solidFill>
                  <a:srgbClr val="595959"/>
                </a:solidFill>
                <a:latin typeface="Arial"/>
                <a:cs typeface="Arial"/>
              </a:rPr>
              <a:t>reputation.</a:t>
            </a:r>
            <a:endParaRPr sz="1800">
              <a:latin typeface="Arial"/>
              <a:cs typeface="Arial"/>
            </a:endParaRPr>
          </a:p>
          <a:p>
            <a:pPr marL="379095" marR="342900" indent="-367030">
              <a:lnSpc>
                <a:spcPct val="114999"/>
              </a:lnSpc>
              <a:buFont typeface="Arial"/>
              <a:buChar char="●"/>
              <a:tabLst>
                <a:tab pos="379095" algn="l"/>
              </a:tabLst>
            </a:pPr>
            <a:r>
              <a:rPr dirty="0" sz="1800" b="1">
                <a:solidFill>
                  <a:srgbClr val="595959"/>
                </a:solidFill>
                <a:latin typeface="Arial"/>
                <a:cs typeface="Arial"/>
              </a:rPr>
              <a:t>Automate</a:t>
            </a:r>
            <a:r>
              <a:rPr dirty="0" sz="1800" spc="-40" b="1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95959"/>
                </a:solidFill>
                <a:latin typeface="Arial"/>
                <a:cs typeface="Arial"/>
              </a:rPr>
              <a:t>Failover</a:t>
            </a: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:</a:t>
            </a:r>
            <a:r>
              <a:rPr dirty="0" sz="1800" spc="-4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Invest</a:t>
            </a:r>
            <a:r>
              <a:rPr dirty="0" sz="1800" spc="-4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in</a:t>
            </a:r>
            <a:r>
              <a:rPr dirty="0" sz="1800" spc="-4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advanced</a:t>
            </a:r>
            <a:r>
              <a:rPr dirty="0" sz="1800" spc="-4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MPLS/SRv6</a:t>
            </a:r>
            <a:r>
              <a:rPr dirty="0" sz="1800" spc="-7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 spc="-10">
                <a:solidFill>
                  <a:srgbClr val="595959"/>
                </a:solidFill>
                <a:latin typeface="Arial"/>
                <a:cs typeface="Arial"/>
              </a:rPr>
              <a:t>Traffic</a:t>
            </a:r>
            <a:r>
              <a:rPr dirty="0" sz="1800" spc="-4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Engineering</a:t>
            </a:r>
            <a:r>
              <a:rPr dirty="0" sz="1800" spc="-4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 spc="-25">
                <a:solidFill>
                  <a:srgbClr val="595959"/>
                </a:solidFill>
                <a:latin typeface="Arial"/>
                <a:cs typeface="Arial"/>
              </a:rPr>
              <a:t>to </a:t>
            </a: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reduce</a:t>
            </a:r>
            <a:r>
              <a:rPr dirty="0" sz="1800" spc="-25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manual</a:t>
            </a:r>
            <a:r>
              <a:rPr dirty="0" sz="1800" spc="-25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workloads</a:t>
            </a:r>
            <a:r>
              <a:rPr dirty="0" sz="1800" spc="-25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during</a:t>
            </a:r>
            <a:r>
              <a:rPr dirty="0" sz="1800" spc="-2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 spc="-10">
                <a:solidFill>
                  <a:srgbClr val="595959"/>
                </a:solidFill>
                <a:latin typeface="Arial"/>
                <a:cs typeface="Arial"/>
              </a:rPr>
              <a:t>breaks.</a:t>
            </a:r>
            <a:endParaRPr sz="1800">
              <a:latin typeface="Arial"/>
              <a:cs typeface="Arial"/>
            </a:endParaRPr>
          </a:p>
          <a:p>
            <a:pPr marL="379095" marR="85090" indent="-367030">
              <a:lnSpc>
                <a:spcPct val="114999"/>
              </a:lnSpc>
              <a:buFont typeface="Arial"/>
              <a:buChar char="●"/>
              <a:tabLst>
                <a:tab pos="379095" algn="l"/>
              </a:tabLst>
            </a:pPr>
            <a:r>
              <a:rPr dirty="0" sz="1800" b="1">
                <a:solidFill>
                  <a:srgbClr val="595959"/>
                </a:solidFill>
                <a:latin typeface="Arial"/>
                <a:cs typeface="Arial"/>
              </a:rPr>
              <a:t>Plan</a:t>
            </a:r>
            <a:r>
              <a:rPr dirty="0" sz="1800" spc="-45" b="1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95959"/>
                </a:solidFill>
                <a:latin typeface="Arial"/>
                <a:cs typeface="Arial"/>
              </a:rPr>
              <a:t>for</a:t>
            </a:r>
            <a:r>
              <a:rPr dirty="0" sz="1800" spc="-30" b="1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95959"/>
                </a:solidFill>
                <a:latin typeface="Arial"/>
                <a:cs typeface="Arial"/>
              </a:rPr>
              <a:t>minimum</a:t>
            </a:r>
            <a:r>
              <a:rPr dirty="0" sz="1800" spc="-35" b="1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95959"/>
                </a:solidFill>
                <a:latin typeface="Arial"/>
                <a:cs typeface="Arial"/>
              </a:rPr>
              <a:t>5</a:t>
            </a:r>
            <a:r>
              <a:rPr dirty="0" sz="1800" spc="-60" b="1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595959"/>
                </a:solidFill>
                <a:latin typeface="Arial"/>
                <a:cs typeface="Arial"/>
              </a:rPr>
              <a:t>Years</a:t>
            </a: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:</a:t>
            </a:r>
            <a:r>
              <a:rPr dirty="0" sz="1800" spc="-3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Size</a:t>
            </a:r>
            <a:r>
              <a:rPr dirty="0" sz="1800" spc="-3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your</a:t>
            </a:r>
            <a:r>
              <a:rPr dirty="0" sz="1800" spc="-35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core</a:t>
            </a:r>
            <a:r>
              <a:rPr dirty="0" sz="1800" spc="-3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routers</a:t>
            </a:r>
            <a:r>
              <a:rPr dirty="0" sz="1800" spc="-3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for</a:t>
            </a:r>
            <a:r>
              <a:rPr dirty="0" sz="1800" spc="-2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D1794B"/>
                </a:solidFill>
                <a:latin typeface="Arial"/>
                <a:cs typeface="Arial"/>
              </a:rPr>
              <a:t>future</a:t>
            </a:r>
            <a:r>
              <a:rPr dirty="0" sz="1800" spc="-30" b="1">
                <a:solidFill>
                  <a:srgbClr val="D1794B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D1794B"/>
                </a:solidFill>
                <a:latin typeface="Arial"/>
                <a:cs typeface="Arial"/>
              </a:rPr>
              <a:t>traffic</a:t>
            </a:r>
            <a:r>
              <a:rPr dirty="0" sz="1800" spc="-30" b="1">
                <a:solidFill>
                  <a:srgbClr val="D1794B"/>
                </a:solidFill>
                <a:latin typeface="Arial"/>
                <a:cs typeface="Arial"/>
              </a:rPr>
              <a:t> </a:t>
            </a:r>
            <a:r>
              <a:rPr dirty="0" sz="1800" spc="-10" b="1">
                <a:solidFill>
                  <a:srgbClr val="D1794B"/>
                </a:solidFill>
                <a:latin typeface="Arial"/>
                <a:cs typeface="Arial"/>
              </a:rPr>
              <a:t>scaling</a:t>
            </a:r>
            <a:r>
              <a:rPr dirty="0" sz="1800" spc="-10">
                <a:solidFill>
                  <a:srgbClr val="595959"/>
                </a:solidFill>
                <a:latin typeface="Arial"/>
                <a:cs typeface="Arial"/>
              </a:rPr>
              <a:t>, </a:t>
            </a: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not</a:t>
            </a:r>
            <a:r>
              <a:rPr dirty="0" sz="1800" spc="-15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just</a:t>
            </a:r>
            <a:r>
              <a:rPr dirty="0" sz="1800" spc="-1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today's</a:t>
            </a:r>
            <a:r>
              <a:rPr dirty="0" sz="1800" spc="-1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capacity</a:t>
            </a:r>
            <a:r>
              <a:rPr dirty="0" sz="1800" spc="-10">
                <a:solidFill>
                  <a:srgbClr val="595959"/>
                </a:solidFill>
                <a:latin typeface="Arial"/>
                <a:cs typeface="Arial"/>
              </a:rPr>
              <a:t> requirements.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/>
              <a:t>Our</a:t>
            </a:r>
            <a:r>
              <a:rPr dirty="0" spc="-25"/>
              <a:t> </a:t>
            </a:r>
            <a:r>
              <a:rPr dirty="0"/>
              <a:t>engineering</a:t>
            </a:r>
            <a:r>
              <a:rPr dirty="0" spc="-20"/>
              <a:t> </a:t>
            </a:r>
            <a:r>
              <a:rPr dirty="0"/>
              <a:t>rules</a:t>
            </a:r>
            <a:r>
              <a:rPr dirty="0" spc="-25"/>
              <a:t> </a:t>
            </a:r>
            <a:r>
              <a:rPr dirty="0"/>
              <a:t>and</a:t>
            </a:r>
            <a:r>
              <a:rPr dirty="0" spc="-20"/>
              <a:t> </a:t>
            </a:r>
            <a:r>
              <a:rPr dirty="0" spc="-10"/>
              <a:t>suggestion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75248" y="1175208"/>
            <a:ext cx="7927340" cy="33204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79095" marR="147320" indent="-367030">
              <a:lnSpc>
                <a:spcPct val="114999"/>
              </a:lnSpc>
              <a:spcBef>
                <a:spcPts val="100"/>
              </a:spcBef>
              <a:buChar char="●"/>
              <a:tabLst>
                <a:tab pos="379095" algn="l"/>
              </a:tabLst>
            </a:pP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Improve</a:t>
            </a:r>
            <a:r>
              <a:rPr dirty="0" sz="1800" spc="-25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the</a:t>
            </a:r>
            <a:r>
              <a:rPr dirty="0" sz="1800" spc="-1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skills</a:t>
            </a:r>
            <a:r>
              <a:rPr dirty="0" sz="1800" spc="-1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and</a:t>
            </a:r>
            <a:r>
              <a:rPr dirty="0" sz="1800" spc="-1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number</a:t>
            </a:r>
            <a:r>
              <a:rPr dirty="0" sz="1800" spc="-1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of</a:t>
            </a:r>
            <a:r>
              <a:rPr dirty="0" sz="1800" spc="-15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network</a:t>
            </a:r>
            <a:r>
              <a:rPr dirty="0" sz="1800" spc="-1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engineers</a:t>
            </a:r>
            <a:r>
              <a:rPr dirty="0" sz="1800" spc="-1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to</a:t>
            </a:r>
            <a:r>
              <a:rPr dirty="0" sz="1800" spc="-1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professionally</a:t>
            </a:r>
            <a:r>
              <a:rPr dirty="0" sz="1800" spc="-1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 spc="-25">
                <a:solidFill>
                  <a:srgbClr val="595959"/>
                </a:solidFill>
                <a:latin typeface="Arial"/>
                <a:cs typeface="Arial"/>
              </a:rPr>
              <a:t>and </a:t>
            </a: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accurately</a:t>
            </a:r>
            <a:r>
              <a:rPr dirty="0" sz="1800" spc="-2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address</a:t>
            </a:r>
            <a:r>
              <a:rPr dirty="0" sz="1800" spc="-1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SLA</a:t>
            </a:r>
            <a:r>
              <a:rPr dirty="0" sz="1800" spc="-11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and</a:t>
            </a:r>
            <a:r>
              <a:rPr dirty="0" sz="1800" spc="-1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customer</a:t>
            </a:r>
            <a:r>
              <a:rPr dirty="0" sz="1800" spc="-5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 spc="-10">
                <a:solidFill>
                  <a:srgbClr val="595959"/>
                </a:solidFill>
                <a:latin typeface="Arial"/>
                <a:cs typeface="Arial"/>
              </a:rPr>
              <a:t>expectations</a:t>
            </a:r>
            <a:endParaRPr sz="1800">
              <a:latin typeface="Arial"/>
              <a:cs typeface="Arial"/>
            </a:endParaRPr>
          </a:p>
          <a:p>
            <a:pPr marL="379095" marR="111760" indent="-367030">
              <a:lnSpc>
                <a:spcPct val="114999"/>
              </a:lnSpc>
              <a:buChar char="●"/>
              <a:tabLst>
                <a:tab pos="379095" algn="l"/>
              </a:tabLst>
            </a:pP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Goods</a:t>
            </a:r>
            <a:r>
              <a:rPr dirty="0" sz="1800" spc="-25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and</a:t>
            </a:r>
            <a:r>
              <a:rPr dirty="0" sz="1800" spc="-1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services</a:t>
            </a:r>
            <a:r>
              <a:rPr dirty="0" sz="1800" spc="-15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must</a:t>
            </a:r>
            <a:r>
              <a:rPr dirty="0" sz="1800" spc="-1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exceed</a:t>
            </a:r>
            <a:r>
              <a:rPr dirty="0" sz="1800" spc="-1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the</a:t>
            </a:r>
            <a:r>
              <a:rPr dirty="0" sz="1800" spc="-15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target</a:t>
            </a:r>
            <a:r>
              <a:rPr dirty="0" sz="1800" spc="-1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for</a:t>
            </a:r>
            <a:r>
              <a:rPr dirty="0" sz="1800" spc="-15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a</a:t>
            </a:r>
            <a:r>
              <a:rPr dirty="0" sz="1800" spc="-1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minimum</a:t>
            </a:r>
            <a:r>
              <a:rPr dirty="0" sz="1800" spc="-1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of</a:t>
            </a:r>
            <a:r>
              <a:rPr dirty="0" sz="1800" spc="-15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5</a:t>
            </a:r>
            <a:r>
              <a:rPr dirty="0" sz="1800" spc="-1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years</a:t>
            </a:r>
            <a:r>
              <a:rPr dirty="0" sz="1800" spc="-1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 spc="-25">
                <a:solidFill>
                  <a:srgbClr val="595959"/>
                </a:solidFill>
                <a:latin typeface="Arial"/>
                <a:cs typeface="Arial"/>
              </a:rPr>
              <a:t>and </a:t>
            </a: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must</a:t>
            </a:r>
            <a:r>
              <a:rPr dirty="0" sz="1800" spc="-25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be</a:t>
            </a:r>
            <a:r>
              <a:rPr dirty="0" sz="1800" spc="-2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valued</a:t>
            </a:r>
            <a:r>
              <a:rPr dirty="0" sz="1800" spc="-2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for</a:t>
            </a:r>
            <a:r>
              <a:rPr dirty="0" sz="1800" spc="-25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ROI</a:t>
            </a:r>
            <a:r>
              <a:rPr dirty="0" sz="1800" spc="-2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and</a:t>
            </a:r>
            <a:r>
              <a:rPr dirty="0" sz="1800" spc="-5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TCO</a:t>
            </a:r>
            <a:r>
              <a:rPr dirty="0" sz="1800" spc="-25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with</a:t>
            </a:r>
            <a:r>
              <a:rPr dirty="0" sz="1800" spc="-2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adjusted</a:t>
            </a:r>
            <a:r>
              <a:rPr dirty="0" sz="1800" spc="-2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costs</a:t>
            </a:r>
            <a:r>
              <a:rPr dirty="0" sz="1800" spc="-2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related</a:t>
            </a:r>
            <a:r>
              <a:rPr dirty="0" sz="1800" spc="-25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to</a:t>
            </a:r>
            <a:r>
              <a:rPr dirty="0" sz="1800" spc="-2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 spc="-10">
                <a:solidFill>
                  <a:srgbClr val="595959"/>
                </a:solidFill>
                <a:latin typeface="Arial"/>
                <a:cs typeface="Arial"/>
              </a:rPr>
              <a:t>system failures</a:t>
            </a:r>
            <a:endParaRPr sz="1800">
              <a:latin typeface="Arial"/>
              <a:cs typeface="Arial"/>
            </a:endParaRPr>
          </a:p>
          <a:p>
            <a:pPr marL="379095" marR="168910" indent="-367030">
              <a:lnSpc>
                <a:spcPct val="114999"/>
              </a:lnSpc>
              <a:buChar char="●"/>
              <a:tabLst>
                <a:tab pos="379095" algn="l"/>
              </a:tabLst>
            </a:pP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The</a:t>
            </a:r>
            <a:r>
              <a:rPr dirty="0" sz="1800" spc="-35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primary</a:t>
            </a:r>
            <a:r>
              <a:rPr dirty="0" sz="1800" spc="-2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cost</a:t>
            </a:r>
            <a:r>
              <a:rPr dirty="0" sz="1800" spc="-25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remains</a:t>
            </a:r>
            <a:r>
              <a:rPr dirty="0" sz="1800" spc="-2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time:</a:t>
            </a:r>
            <a:r>
              <a:rPr dirty="0" sz="1800" spc="-2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find</a:t>
            </a:r>
            <a:r>
              <a:rPr dirty="0" sz="1800" spc="-25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how</a:t>
            </a:r>
            <a:r>
              <a:rPr dirty="0" sz="1800" spc="-2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to</a:t>
            </a:r>
            <a:r>
              <a:rPr dirty="0" sz="1800" spc="-2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reduce</a:t>
            </a:r>
            <a:r>
              <a:rPr dirty="0" sz="1800" spc="-25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effort</a:t>
            </a:r>
            <a:r>
              <a:rPr dirty="0" sz="1800" spc="-2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without</a:t>
            </a:r>
            <a:r>
              <a:rPr dirty="0" sz="1800" spc="-2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 spc="-10">
                <a:solidFill>
                  <a:srgbClr val="595959"/>
                </a:solidFill>
                <a:latin typeface="Arial"/>
                <a:cs typeface="Arial"/>
              </a:rPr>
              <a:t>reducing </a:t>
            </a:r>
            <a:r>
              <a:rPr dirty="0" sz="1800">
                <a:solidFill>
                  <a:srgbClr val="595959"/>
                </a:solidFill>
                <a:latin typeface="Arial"/>
                <a:cs typeface="Arial"/>
              </a:rPr>
              <a:t>service</a:t>
            </a:r>
            <a:r>
              <a:rPr dirty="0" sz="1800" spc="-35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1800" spc="-10">
                <a:solidFill>
                  <a:srgbClr val="595959"/>
                </a:solidFill>
                <a:latin typeface="Arial"/>
                <a:cs typeface="Arial"/>
              </a:rPr>
              <a:t>quality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70"/>
              </a:spcBef>
            </a:pPr>
            <a:endParaRPr sz="1800">
              <a:latin typeface="Arial"/>
              <a:cs typeface="Arial"/>
            </a:endParaRPr>
          </a:p>
          <a:p>
            <a:pPr marL="796925" marR="5080" indent="-333375">
              <a:lnSpc>
                <a:spcPct val="100000"/>
              </a:lnSpc>
              <a:spcBef>
                <a:spcPts val="5"/>
              </a:spcBef>
            </a:pPr>
            <a:r>
              <a:rPr dirty="0" sz="1600" i="1">
                <a:latin typeface="Arial"/>
                <a:cs typeface="Arial"/>
              </a:rPr>
              <a:t>All</a:t>
            </a:r>
            <a:r>
              <a:rPr dirty="0" sz="1600" spc="-25" i="1">
                <a:latin typeface="Arial"/>
                <a:cs typeface="Arial"/>
              </a:rPr>
              <a:t> </a:t>
            </a:r>
            <a:r>
              <a:rPr dirty="0" sz="1600" i="1">
                <a:latin typeface="Arial"/>
                <a:cs typeface="Arial"/>
              </a:rPr>
              <a:t>these</a:t>
            </a:r>
            <a:r>
              <a:rPr dirty="0" sz="1600" spc="-25" i="1">
                <a:latin typeface="Arial"/>
                <a:cs typeface="Arial"/>
              </a:rPr>
              <a:t> </a:t>
            </a:r>
            <a:r>
              <a:rPr dirty="0" sz="1600" i="1">
                <a:latin typeface="Arial"/>
                <a:cs typeface="Arial"/>
              </a:rPr>
              <a:t>points</a:t>
            </a:r>
            <a:r>
              <a:rPr dirty="0" sz="1600" spc="-20" i="1">
                <a:latin typeface="Arial"/>
                <a:cs typeface="Arial"/>
              </a:rPr>
              <a:t> </a:t>
            </a:r>
            <a:r>
              <a:rPr dirty="0" sz="1600" i="1">
                <a:latin typeface="Arial"/>
                <a:cs typeface="Arial"/>
              </a:rPr>
              <a:t>arise</a:t>
            </a:r>
            <a:r>
              <a:rPr dirty="0" sz="1600" spc="-25" i="1">
                <a:latin typeface="Arial"/>
                <a:cs typeface="Arial"/>
              </a:rPr>
              <a:t> </a:t>
            </a:r>
            <a:r>
              <a:rPr dirty="0" sz="1600" i="1">
                <a:latin typeface="Arial"/>
                <a:cs typeface="Arial"/>
              </a:rPr>
              <a:t>from</a:t>
            </a:r>
            <a:r>
              <a:rPr dirty="0" sz="1600" spc="-20" i="1">
                <a:latin typeface="Arial"/>
                <a:cs typeface="Arial"/>
              </a:rPr>
              <a:t> </a:t>
            </a:r>
            <a:r>
              <a:rPr dirty="0" sz="1600" i="1">
                <a:latin typeface="Arial"/>
                <a:cs typeface="Arial"/>
              </a:rPr>
              <a:t>my</a:t>
            </a:r>
            <a:r>
              <a:rPr dirty="0" sz="1600" spc="-25" i="1">
                <a:latin typeface="Arial"/>
                <a:cs typeface="Arial"/>
              </a:rPr>
              <a:t> </a:t>
            </a:r>
            <a:r>
              <a:rPr dirty="0" sz="1600" i="1">
                <a:latin typeface="Arial"/>
                <a:cs typeface="Arial"/>
              </a:rPr>
              <a:t>personal</a:t>
            </a:r>
            <a:r>
              <a:rPr dirty="0" sz="1600" spc="-20" i="1">
                <a:latin typeface="Arial"/>
                <a:cs typeface="Arial"/>
              </a:rPr>
              <a:t> </a:t>
            </a:r>
            <a:r>
              <a:rPr dirty="0" sz="1600" i="1">
                <a:latin typeface="Arial"/>
                <a:cs typeface="Arial"/>
              </a:rPr>
              <a:t>experience</a:t>
            </a:r>
            <a:r>
              <a:rPr dirty="0" sz="1600" spc="-25" i="1">
                <a:latin typeface="Arial"/>
                <a:cs typeface="Arial"/>
              </a:rPr>
              <a:t> </a:t>
            </a:r>
            <a:r>
              <a:rPr dirty="0" sz="1600" i="1">
                <a:latin typeface="Arial"/>
                <a:cs typeface="Arial"/>
              </a:rPr>
              <a:t>for</a:t>
            </a:r>
            <a:r>
              <a:rPr dirty="0" sz="1600" spc="-20" i="1">
                <a:latin typeface="Arial"/>
                <a:cs typeface="Arial"/>
              </a:rPr>
              <a:t> </a:t>
            </a:r>
            <a:r>
              <a:rPr dirty="0" sz="1600" i="1">
                <a:latin typeface="Arial"/>
                <a:cs typeface="Arial"/>
              </a:rPr>
              <a:t>over</a:t>
            </a:r>
            <a:r>
              <a:rPr dirty="0" sz="1600" spc="-25" i="1">
                <a:latin typeface="Arial"/>
                <a:cs typeface="Arial"/>
              </a:rPr>
              <a:t> </a:t>
            </a:r>
            <a:r>
              <a:rPr dirty="0" sz="1600" i="1">
                <a:latin typeface="Arial"/>
                <a:cs typeface="Arial"/>
              </a:rPr>
              <a:t>40</a:t>
            </a:r>
            <a:r>
              <a:rPr dirty="0" sz="1600" spc="-20" i="1">
                <a:latin typeface="Arial"/>
                <a:cs typeface="Arial"/>
              </a:rPr>
              <a:t> </a:t>
            </a:r>
            <a:r>
              <a:rPr dirty="0" sz="1600" i="1">
                <a:latin typeface="Arial"/>
                <a:cs typeface="Arial"/>
              </a:rPr>
              <a:t>years</a:t>
            </a:r>
            <a:r>
              <a:rPr dirty="0" sz="1600" spc="-25" i="1">
                <a:latin typeface="Arial"/>
                <a:cs typeface="Arial"/>
              </a:rPr>
              <a:t> </a:t>
            </a:r>
            <a:r>
              <a:rPr dirty="0" sz="1600" i="1">
                <a:latin typeface="Arial"/>
                <a:cs typeface="Arial"/>
              </a:rPr>
              <a:t>in</a:t>
            </a:r>
            <a:r>
              <a:rPr dirty="0" sz="1600" spc="-20" i="1">
                <a:latin typeface="Arial"/>
                <a:cs typeface="Arial"/>
              </a:rPr>
              <a:t> </a:t>
            </a:r>
            <a:r>
              <a:rPr dirty="0" sz="1600" i="1">
                <a:latin typeface="Arial"/>
                <a:cs typeface="Arial"/>
              </a:rPr>
              <a:t>the</a:t>
            </a:r>
            <a:r>
              <a:rPr dirty="0" sz="1600" spc="-25" i="1">
                <a:latin typeface="Arial"/>
                <a:cs typeface="Arial"/>
              </a:rPr>
              <a:t> </a:t>
            </a:r>
            <a:r>
              <a:rPr dirty="0" sz="1600" i="1">
                <a:latin typeface="Arial"/>
                <a:cs typeface="Arial"/>
              </a:rPr>
              <a:t>world</a:t>
            </a:r>
            <a:r>
              <a:rPr dirty="0" sz="1600" spc="-20" i="1">
                <a:latin typeface="Arial"/>
                <a:cs typeface="Arial"/>
              </a:rPr>
              <a:t> </a:t>
            </a:r>
            <a:r>
              <a:rPr dirty="0" sz="1600" spc="-25" i="1">
                <a:latin typeface="Arial"/>
                <a:cs typeface="Arial"/>
              </a:rPr>
              <a:t>of </a:t>
            </a:r>
            <a:r>
              <a:rPr dirty="0" sz="1600" i="1">
                <a:latin typeface="Arial"/>
                <a:cs typeface="Arial"/>
              </a:rPr>
              <a:t>telecommunications,</a:t>
            </a:r>
            <a:r>
              <a:rPr dirty="0" sz="1600" spc="-30" i="1">
                <a:latin typeface="Arial"/>
                <a:cs typeface="Arial"/>
              </a:rPr>
              <a:t> </a:t>
            </a:r>
            <a:r>
              <a:rPr dirty="0" sz="1600" i="1">
                <a:latin typeface="Arial"/>
                <a:cs typeface="Arial"/>
              </a:rPr>
              <a:t>Internet</a:t>
            </a:r>
            <a:r>
              <a:rPr dirty="0" sz="1600" spc="-25" i="1">
                <a:latin typeface="Arial"/>
                <a:cs typeface="Arial"/>
              </a:rPr>
              <a:t> </a:t>
            </a:r>
            <a:r>
              <a:rPr dirty="0" sz="1600" i="1">
                <a:latin typeface="Arial"/>
                <a:cs typeface="Arial"/>
              </a:rPr>
              <a:t>specifically</a:t>
            </a:r>
            <a:r>
              <a:rPr dirty="0" sz="1600" spc="-30" i="1">
                <a:latin typeface="Arial"/>
                <a:cs typeface="Arial"/>
              </a:rPr>
              <a:t> </a:t>
            </a:r>
            <a:r>
              <a:rPr dirty="0" sz="1600" i="1">
                <a:latin typeface="Arial"/>
                <a:cs typeface="Arial"/>
              </a:rPr>
              <a:t>and</a:t>
            </a:r>
            <a:r>
              <a:rPr dirty="0" sz="1600" spc="-25" i="1">
                <a:latin typeface="Arial"/>
                <a:cs typeface="Arial"/>
              </a:rPr>
              <a:t> </a:t>
            </a:r>
            <a:r>
              <a:rPr dirty="0" sz="1600" i="1">
                <a:latin typeface="Arial"/>
                <a:cs typeface="Arial"/>
              </a:rPr>
              <a:t>this</a:t>
            </a:r>
            <a:r>
              <a:rPr dirty="0" sz="1600" spc="-25" i="1">
                <a:latin typeface="Arial"/>
                <a:cs typeface="Arial"/>
              </a:rPr>
              <a:t> </a:t>
            </a:r>
            <a:r>
              <a:rPr dirty="0" sz="1600" i="1">
                <a:latin typeface="Arial"/>
                <a:cs typeface="Arial"/>
              </a:rPr>
              <a:t>is</a:t>
            </a:r>
            <a:r>
              <a:rPr dirty="0" sz="1600" spc="-30" i="1">
                <a:latin typeface="Arial"/>
                <a:cs typeface="Arial"/>
              </a:rPr>
              <a:t> </a:t>
            </a:r>
            <a:r>
              <a:rPr dirty="0" sz="1600" i="1">
                <a:latin typeface="Arial"/>
                <a:cs typeface="Arial"/>
              </a:rPr>
              <a:t>a</a:t>
            </a:r>
            <a:r>
              <a:rPr dirty="0" sz="1600" spc="10" i="1">
                <a:latin typeface="Arial"/>
                <a:cs typeface="Arial"/>
              </a:rPr>
              <a:t> </a:t>
            </a:r>
            <a:r>
              <a:rPr dirty="0" u="heavy" sz="1600" i="1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must</a:t>
            </a:r>
            <a:r>
              <a:rPr dirty="0" sz="1600" spc="-20" i="1">
                <a:latin typeface="Arial"/>
                <a:cs typeface="Arial"/>
              </a:rPr>
              <a:t> </a:t>
            </a:r>
            <a:r>
              <a:rPr dirty="0" sz="1600" i="1">
                <a:latin typeface="Arial"/>
                <a:cs typeface="Arial"/>
              </a:rPr>
              <a:t>on</a:t>
            </a:r>
            <a:r>
              <a:rPr dirty="0" sz="1600" spc="-30" i="1">
                <a:latin typeface="Arial"/>
                <a:cs typeface="Arial"/>
              </a:rPr>
              <a:t> </a:t>
            </a:r>
            <a:r>
              <a:rPr dirty="0" sz="1600" i="1">
                <a:latin typeface="Arial"/>
                <a:cs typeface="Arial"/>
              </a:rPr>
              <a:t>our</a:t>
            </a:r>
            <a:r>
              <a:rPr dirty="0" sz="1600" spc="-25" i="1">
                <a:latin typeface="Arial"/>
                <a:cs typeface="Arial"/>
              </a:rPr>
              <a:t> </a:t>
            </a:r>
            <a:r>
              <a:rPr dirty="0" sz="1600" i="1">
                <a:latin typeface="Arial"/>
                <a:cs typeface="Arial"/>
              </a:rPr>
              <a:t>network</a:t>
            </a:r>
            <a:r>
              <a:rPr dirty="0" sz="1600" spc="-25" i="1">
                <a:latin typeface="Arial"/>
                <a:cs typeface="Arial"/>
              </a:rPr>
              <a:t> </a:t>
            </a:r>
            <a:r>
              <a:rPr dirty="0" sz="1600" spc="-50" i="1">
                <a:latin typeface="Arial"/>
                <a:cs typeface="Arial"/>
              </a:rPr>
              <a:t>!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 descr="$PPTXTitle"/>
          <p:cNvSpPr txBox="1"/>
          <p:nvPr/>
        </p:nvSpPr>
        <p:spPr>
          <a:xfrm>
            <a:off x="964581" y="464389"/>
            <a:ext cx="7210425" cy="330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i="1">
                <a:solidFill>
                  <a:srgbClr val="D1794B"/>
                </a:solidFill>
                <a:latin typeface="Arial"/>
                <a:cs typeface="Arial"/>
              </a:rPr>
              <a:t>The</a:t>
            </a:r>
            <a:r>
              <a:rPr dirty="0" sz="2000" spc="-45" i="1">
                <a:solidFill>
                  <a:srgbClr val="D1794B"/>
                </a:solidFill>
                <a:latin typeface="Arial"/>
                <a:cs typeface="Arial"/>
              </a:rPr>
              <a:t> </a:t>
            </a:r>
            <a:r>
              <a:rPr dirty="0" sz="2000" i="1">
                <a:solidFill>
                  <a:srgbClr val="D1794B"/>
                </a:solidFill>
                <a:latin typeface="Arial"/>
                <a:cs typeface="Arial"/>
              </a:rPr>
              <a:t>Network</a:t>
            </a:r>
            <a:r>
              <a:rPr dirty="0" sz="2000" spc="-45" i="1">
                <a:solidFill>
                  <a:srgbClr val="D1794B"/>
                </a:solidFill>
                <a:latin typeface="Arial"/>
                <a:cs typeface="Arial"/>
              </a:rPr>
              <a:t> </a:t>
            </a:r>
            <a:r>
              <a:rPr dirty="0" sz="2000" i="1">
                <a:solidFill>
                  <a:srgbClr val="D1794B"/>
                </a:solidFill>
                <a:latin typeface="Arial"/>
                <a:cs typeface="Arial"/>
              </a:rPr>
              <a:t>doesn't</a:t>
            </a:r>
            <a:r>
              <a:rPr dirty="0" sz="2000" spc="-45" i="1">
                <a:solidFill>
                  <a:srgbClr val="D1794B"/>
                </a:solidFill>
                <a:latin typeface="Arial"/>
                <a:cs typeface="Arial"/>
              </a:rPr>
              <a:t> </a:t>
            </a:r>
            <a:r>
              <a:rPr dirty="0" sz="2000" i="1">
                <a:solidFill>
                  <a:srgbClr val="D1794B"/>
                </a:solidFill>
                <a:latin typeface="Arial"/>
                <a:cs typeface="Arial"/>
              </a:rPr>
              <a:t>care</a:t>
            </a:r>
            <a:r>
              <a:rPr dirty="0" sz="2000" spc="-45" i="1">
                <a:solidFill>
                  <a:srgbClr val="D1794B"/>
                </a:solidFill>
                <a:latin typeface="Arial"/>
                <a:cs typeface="Arial"/>
              </a:rPr>
              <a:t> </a:t>
            </a:r>
            <a:r>
              <a:rPr dirty="0" sz="2000" i="1">
                <a:solidFill>
                  <a:srgbClr val="D1794B"/>
                </a:solidFill>
                <a:latin typeface="Arial"/>
                <a:cs typeface="Arial"/>
              </a:rPr>
              <a:t>what</a:t>
            </a:r>
            <a:r>
              <a:rPr dirty="0" sz="2000" spc="-45" i="1">
                <a:solidFill>
                  <a:srgbClr val="D1794B"/>
                </a:solidFill>
                <a:latin typeface="Arial"/>
                <a:cs typeface="Arial"/>
              </a:rPr>
              <a:t> </a:t>
            </a:r>
            <a:r>
              <a:rPr dirty="0" sz="2000" i="1">
                <a:solidFill>
                  <a:srgbClr val="D1794B"/>
                </a:solidFill>
                <a:latin typeface="Arial"/>
                <a:cs typeface="Arial"/>
              </a:rPr>
              <a:t>you</a:t>
            </a:r>
            <a:r>
              <a:rPr dirty="0" sz="2000" spc="-45" i="1">
                <a:solidFill>
                  <a:srgbClr val="D1794B"/>
                </a:solidFill>
                <a:latin typeface="Arial"/>
                <a:cs typeface="Arial"/>
              </a:rPr>
              <a:t> </a:t>
            </a:r>
            <a:r>
              <a:rPr dirty="0" sz="2000" i="1">
                <a:solidFill>
                  <a:srgbClr val="D1794B"/>
                </a:solidFill>
                <a:latin typeface="Arial"/>
                <a:cs typeface="Arial"/>
              </a:rPr>
              <a:t>paid.</a:t>
            </a:r>
            <a:r>
              <a:rPr dirty="0" sz="2000" spc="-40" i="1">
                <a:solidFill>
                  <a:srgbClr val="D1794B"/>
                </a:solidFill>
                <a:latin typeface="Arial"/>
                <a:cs typeface="Arial"/>
              </a:rPr>
              <a:t> </a:t>
            </a:r>
            <a:r>
              <a:rPr dirty="0" sz="2000" i="1">
                <a:solidFill>
                  <a:srgbClr val="D1794B"/>
                </a:solidFill>
                <a:latin typeface="Arial"/>
                <a:cs typeface="Arial"/>
              </a:rPr>
              <a:t>It</a:t>
            </a:r>
            <a:r>
              <a:rPr dirty="0" sz="2000" spc="-45" i="1">
                <a:solidFill>
                  <a:srgbClr val="D1794B"/>
                </a:solidFill>
                <a:latin typeface="Arial"/>
                <a:cs typeface="Arial"/>
              </a:rPr>
              <a:t> </a:t>
            </a:r>
            <a:r>
              <a:rPr dirty="0" sz="2000" i="1">
                <a:solidFill>
                  <a:srgbClr val="D1794B"/>
                </a:solidFill>
                <a:latin typeface="Arial"/>
                <a:cs typeface="Arial"/>
              </a:rPr>
              <a:t>cares</a:t>
            </a:r>
            <a:r>
              <a:rPr dirty="0" sz="2000" spc="-45" i="1">
                <a:solidFill>
                  <a:srgbClr val="D1794B"/>
                </a:solidFill>
                <a:latin typeface="Arial"/>
                <a:cs typeface="Arial"/>
              </a:rPr>
              <a:t> </a:t>
            </a:r>
            <a:r>
              <a:rPr dirty="0" sz="2000" i="1">
                <a:solidFill>
                  <a:srgbClr val="D1794B"/>
                </a:solidFill>
                <a:latin typeface="Arial"/>
                <a:cs typeface="Arial"/>
              </a:rPr>
              <a:t>how</a:t>
            </a:r>
            <a:r>
              <a:rPr dirty="0" sz="2000" spc="-45" i="1">
                <a:solidFill>
                  <a:srgbClr val="D1794B"/>
                </a:solidFill>
                <a:latin typeface="Arial"/>
                <a:cs typeface="Arial"/>
              </a:rPr>
              <a:t> </a:t>
            </a:r>
            <a:r>
              <a:rPr dirty="0" sz="2000" i="1">
                <a:solidFill>
                  <a:srgbClr val="D1794B"/>
                </a:solidFill>
                <a:latin typeface="Arial"/>
                <a:cs typeface="Arial"/>
              </a:rPr>
              <a:t>you</a:t>
            </a:r>
            <a:r>
              <a:rPr dirty="0" sz="2000" spc="-45" i="1">
                <a:solidFill>
                  <a:srgbClr val="D1794B"/>
                </a:solidFill>
                <a:latin typeface="Arial"/>
                <a:cs typeface="Arial"/>
              </a:rPr>
              <a:t> </a:t>
            </a:r>
            <a:r>
              <a:rPr dirty="0" sz="2000" i="1">
                <a:solidFill>
                  <a:srgbClr val="D1794B"/>
                </a:solidFill>
                <a:latin typeface="Arial"/>
                <a:cs typeface="Arial"/>
              </a:rPr>
              <a:t>fail</a:t>
            </a:r>
            <a:r>
              <a:rPr dirty="0" sz="2000" spc="-45" i="1">
                <a:solidFill>
                  <a:srgbClr val="D1794B"/>
                </a:solidFill>
                <a:latin typeface="Arial"/>
                <a:cs typeface="Arial"/>
              </a:rPr>
              <a:t> </a:t>
            </a:r>
            <a:r>
              <a:rPr dirty="0" sz="2000" spc="-25" i="1">
                <a:solidFill>
                  <a:srgbClr val="D1794B"/>
                </a:solidFill>
                <a:latin typeface="Arial"/>
                <a:cs typeface="Arial"/>
              </a:rPr>
              <a:t>...</a:t>
            </a:r>
            <a:endParaRPr sz="2000">
              <a:latin typeface="Arial"/>
              <a:cs typeface="Arial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379727" y="1575022"/>
            <a:ext cx="8335009" cy="2037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12700" marR="5080" indent="-5080">
              <a:lnSpc>
                <a:spcPct val="100000"/>
              </a:lnSpc>
              <a:spcBef>
                <a:spcPts val="100"/>
              </a:spcBef>
            </a:pPr>
            <a:r>
              <a:rPr dirty="0" sz="4800" b="1">
                <a:solidFill>
                  <a:srgbClr val="D1794B"/>
                </a:solidFill>
                <a:latin typeface="Arial"/>
                <a:cs typeface="Arial"/>
              </a:rPr>
              <a:t>“</a:t>
            </a:r>
            <a:r>
              <a:rPr dirty="0" sz="4800" spc="-25" b="1">
                <a:solidFill>
                  <a:srgbClr val="D1794B"/>
                </a:solidFill>
                <a:latin typeface="Arial"/>
                <a:cs typeface="Arial"/>
              </a:rPr>
              <a:t> </a:t>
            </a:r>
            <a:r>
              <a:rPr dirty="0" sz="3600">
                <a:latin typeface="Arial"/>
                <a:cs typeface="Arial"/>
              </a:rPr>
              <a:t>Unless</a:t>
            </a:r>
            <a:r>
              <a:rPr dirty="0" sz="3600" spc="-10">
                <a:latin typeface="Arial"/>
                <a:cs typeface="Arial"/>
              </a:rPr>
              <a:t> </a:t>
            </a:r>
            <a:r>
              <a:rPr dirty="0" sz="3600">
                <a:latin typeface="Arial"/>
                <a:cs typeface="Arial"/>
              </a:rPr>
              <a:t>you</a:t>
            </a:r>
            <a:r>
              <a:rPr dirty="0" sz="3600" spc="-15">
                <a:latin typeface="Arial"/>
                <a:cs typeface="Arial"/>
              </a:rPr>
              <a:t> </a:t>
            </a:r>
            <a:r>
              <a:rPr dirty="0" sz="3600">
                <a:latin typeface="Arial"/>
                <a:cs typeface="Arial"/>
              </a:rPr>
              <a:t>can</a:t>
            </a:r>
            <a:r>
              <a:rPr dirty="0" sz="3600" spc="-15">
                <a:latin typeface="Arial"/>
                <a:cs typeface="Arial"/>
              </a:rPr>
              <a:t> </a:t>
            </a:r>
            <a:r>
              <a:rPr dirty="0" sz="3600">
                <a:latin typeface="Arial"/>
                <a:cs typeface="Arial"/>
              </a:rPr>
              <a:t>name</a:t>
            </a:r>
            <a:r>
              <a:rPr dirty="0" sz="3600" spc="-10">
                <a:latin typeface="Arial"/>
                <a:cs typeface="Arial"/>
              </a:rPr>
              <a:t> </a:t>
            </a:r>
            <a:r>
              <a:rPr dirty="0" sz="3600">
                <a:latin typeface="Arial"/>
                <a:cs typeface="Arial"/>
              </a:rPr>
              <a:t>the</a:t>
            </a:r>
            <a:r>
              <a:rPr dirty="0" sz="3600" spc="-15">
                <a:latin typeface="Arial"/>
                <a:cs typeface="Arial"/>
              </a:rPr>
              <a:t> </a:t>
            </a:r>
            <a:r>
              <a:rPr dirty="0" sz="3600">
                <a:latin typeface="Arial"/>
                <a:cs typeface="Arial"/>
              </a:rPr>
              <a:t>last</a:t>
            </a:r>
            <a:r>
              <a:rPr dirty="0" sz="3600" spc="-15">
                <a:latin typeface="Arial"/>
                <a:cs typeface="Arial"/>
              </a:rPr>
              <a:t> </a:t>
            </a:r>
            <a:r>
              <a:rPr dirty="0" sz="3600" spc="-20">
                <a:latin typeface="Arial"/>
                <a:cs typeface="Arial"/>
              </a:rPr>
              <a:t>time </a:t>
            </a:r>
            <a:r>
              <a:rPr dirty="0" sz="3600">
                <a:latin typeface="Arial"/>
                <a:cs typeface="Arial"/>
              </a:rPr>
              <a:t>your</a:t>
            </a:r>
            <a:r>
              <a:rPr dirty="0" sz="3600" spc="-30">
                <a:latin typeface="Arial"/>
                <a:cs typeface="Arial"/>
              </a:rPr>
              <a:t> </a:t>
            </a:r>
            <a:r>
              <a:rPr dirty="0" sz="3600">
                <a:latin typeface="Arial"/>
                <a:cs typeface="Arial"/>
              </a:rPr>
              <a:t>edge</a:t>
            </a:r>
            <a:r>
              <a:rPr dirty="0" sz="3600" spc="-20">
                <a:latin typeface="Arial"/>
                <a:cs typeface="Arial"/>
              </a:rPr>
              <a:t> </a:t>
            </a:r>
            <a:r>
              <a:rPr dirty="0" sz="3600">
                <a:latin typeface="Arial"/>
                <a:cs typeface="Arial"/>
              </a:rPr>
              <a:t>failed</a:t>
            </a:r>
            <a:r>
              <a:rPr dirty="0" sz="3600" spc="-15">
                <a:latin typeface="Arial"/>
                <a:cs typeface="Arial"/>
              </a:rPr>
              <a:t> </a:t>
            </a:r>
            <a:r>
              <a:rPr dirty="0" sz="3600">
                <a:latin typeface="Arial"/>
                <a:cs typeface="Arial"/>
              </a:rPr>
              <a:t>a</a:t>
            </a:r>
            <a:r>
              <a:rPr dirty="0" sz="3600" spc="-20">
                <a:latin typeface="Arial"/>
                <a:cs typeface="Arial"/>
              </a:rPr>
              <a:t> </a:t>
            </a:r>
            <a:r>
              <a:rPr dirty="0" sz="3600">
                <a:latin typeface="Arial"/>
                <a:cs typeface="Arial"/>
              </a:rPr>
              <a:t>BGP</a:t>
            </a:r>
            <a:r>
              <a:rPr dirty="0" sz="3600" spc="-85">
                <a:latin typeface="Arial"/>
                <a:cs typeface="Arial"/>
              </a:rPr>
              <a:t> </a:t>
            </a:r>
            <a:r>
              <a:rPr dirty="0" sz="3600">
                <a:latin typeface="Arial"/>
                <a:cs typeface="Arial"/>
              </a:rPr>
              <a:t>update</a:t>
            </a:r>
            <a:r>
              <a:rPr dirty="0" sz="3600" spc="-15">
                <a:latin typeface="Arial"/>
                <a:cs typeface="Arial"/>
              </a:rPr>
              <a:t> </a:t>
            </a:r>
            <a:r>
              <a:rPr dirty="0" sz="3600" spc="-10">
                <a:latin typeface="Arial"/>
                <a:cs typeface="Arial"/>
              </a:rPr>
              <a:t>burst, </a:t>
            </a:r>
            <a:r>
              <a:rPr dirty="0" sz="3600" spc="-50">
                <a:latin typeface="Arial"/>
                <a:cs typeface="Arial"/>
              </a:rPr>
              <a:t>You</a:t>
            </a:r>
            <a:r>
              <a:rPr dirty="0" sz="3600" spc="-45">
                <a:latin typeface="Arial"/>
                <a:cs typeface="Arial"/>
              </a:rPr>
              <a:t> </a:t>
            </a:r>
            <a:r>
              <a:rPr dirty="0" sz="3600">
                <a:latin typeface="Arial"/>
                <a:cs typeface="Arial"/>
              </a:rPr>
              <a:t>are</a:t>
            </a:r>
            <a:r>
              <a:rPr dirty="0" sz="3600" spc="-40">
                <a:latin typeface="Arial"/>
                <a:cs typeface="Arial"/>
              </a:rPr>
              <a:t> </a:t>
            </a:r>
            <a:r>
              <a:rPr dirty="0" sz="3600">
                <a:latin typeface="Arial"/>
                <a:cs typeface="Arial"/>
              </a:rPr>
              <a:t>the</a:t>
            </a:r>
            <a:r>
              <a:rPr dirty="0" sz="3600" spc="-40">
                <a:latin typeface="Arial"/>
                <a:cs typeface="Arial"/>
              </a:rPr>
              <a:t> </a:t>
            </a:r>
            <a:r>
              <a:rPr dirty="0" sz="3600">
                <a:latin typeface="Arial"/>
                <a:cs typeface="Arial"/>
              </a:rPr>
              <a:t>risk</a:t>
            </a:r>
            <a:r>
              <a:rPr dirty="0" sz="3600" spc="-40">
                <a:latin typeface="Arial"/>
                <a:cs typeface="Arial"/>
              </a:rPr>
              <a:t> </a:t>
            </a:r>
            <a:r>
              <a:rPr dirty="0" sz="3600">
                <a:latin typeface="Arial"/>
                <a:cs typeface="Arial"/>
              </a:rPr>
              <a:t>to</a:t>
            </a:r>
            <a:r>
              <a:rPr dirty="0" sz="3600" spc="-40">
                <a:latin typeface="Arial"/>
                <a:cs typeface="Arial"/>
              </a:rPr>
              <a:t> </a:t>
            </a:r>
            <a:r>
              <a:rPr dirty="0" sz="3600">
                <a:latin typeface="Arial"/>
                <a:cs typeface="Arial"/>
              </a:rPr>
              <a:t>your</a:t>
            </a:r>
            <a:r>
              <a:rPr dirty="0" sz="3600" spc="-40">
                <a:latin typeface="Arial"/>
                <a:cs typeface="Arial"/>
              </a:rPr>
              <a:t> </a:t>
            </a:r>
            <a:r>
              <a:rPr dirty="0" sz="3600">
                <a:latin typeface="Arial"/>
                <a:cs typeface="Arial"/>
              </a:rPr>
              <a:t>IXP</a:t>
            </a:r>
            <a:r>
              <a:rPr dirty="0" sz="3600" spc="-105">
                <a:latin typeface="Arial"/>
                <a:cs typeface="Arial"/>
              </a:rPr>
              <a:t> </a:t>
            </a:r>
            <a:r>
              <a:rPr dirty="0" sz="3600">
                <a:latin typeface="Arial"/>
                <a:cs typeface="Arial"/>
              </a:rPr>
              <a:t>community</a:t>
            </a:r>
            <a:r>
              <a:rPr dirty="0" sz="3600" spc="-5">
                <a:latin typeface="Arial"/>
                <a:cs typeface="Arial"/>
              </a:rPr>
              <a:t> </a:t>
            </a:r>
            <a:r>
              <a:rPr dirty="0" sz="4800" spc="-50" b="1">
                <a:solidFill>
                  <a:srgbClr val="D1794B"/>
                </a:solidFill>
                <a:latin typeface="Arial"/>
                <a:cs typeface="Arial"/>
              </a:rPr>
              <a:t>”</a:t>
            </a:r>
            <a:endParaRPr sz="4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2806174" y="1790197"/>
            <a:ext cx="3531870" cy="937894"/>
          </a:xfrm>
          <a:prstGeom prst="rect"/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5950"/>
              <a:t>T</a:t>
            </a:r>
            <a:r>
              <a:rPr dirty="0" sz="4750" b="0">
                <a:solidFill>
                  <a:srgbClr val="000000"/>
                </a:solidFill>
                <a:latin typeface="Arial"/>
                <a:cs typeface="Arial"/>
              </a:rPr>
              <a:t>hank</a:t>
            </a:r>
            <a:r>
              <a:rPr dirty="0" sz="4750" spc="-10" b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5950"/>
              <a:t>Y</a:t>
            </a:r>
            <a:r>
              <a:rPr dirty="0" sz="4750" b="0">
                <a:solidFill>
                  <a:srgbClr val="000000"/>
                </a:solidFill>
                <a:latin typeface="Arial"/>
                <a:cs typeface="Arial"/>
              </a:rPr>
              <a:t>ou </a:t>
            </a:r>
            <a:r>
              <a:rPr dirty="0" sz="5950" spc="-50" b="0">
                <a:solidFill>
                  <a:srgbClr val="000000"/>
                </a:solidFill>
                <a:latin typeface="Arial"/>
                <a:cs typeface="Arial"/>
              </a:rPr>
              <a:t>!</a:t>
            </a:r>
            <a:endParaRPr sz="595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301577" y="3211401"/>
            <a:ext cx="2540635" cy="75882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2950">
                <a:latin typeface="Arial"/>
                <a:cs typeface="Arial"/>
              </a:rPr>
              <a:t>Marco</a:t>
            </a:r>
            <a:r>
              <a:rPr dirty="0" sz="2950" spc="-20">
                <a:latin typeface="Arial"/>
                <a:cs typeface="Arial"/>
              </a:rPr>
              <a:t> </a:t>
            </a:r>
            <a:r>
              <a:rPr dirty="0" sz="2950" spc="-10">
                <a:latin typeface="Arial"/>
                <a:cs typeface="Arial"/>
              </a:rPr>
              <a:t>Paesani</a:t>
            </a:r>
            <a:endParaRPr sz="2950">
              <a:latin typeface="Arial"/>
              <a:cs typeface="Arial"/>
            </a:endParaRPr>
          </a:p>
          <a:p>
            <a:pPr marL="130810">
              <a:lnSpc>
                <a:spcPct val="100000"/>
              </a:lnSpc>
              <a:spcBef>
                <a:spcPts val="50"/>
              </a:spcBef>
            </a:pPr>
            <a:r>
              <a:rPr dirty="0" sz="1800" spc="-10">
                <a:latin typeface="Arial"/>
                <a:cs typeface="Arial"/>
                <a:hlinkClick r:id="rId2"/>
              </a:rPr>
              <a:t>mpaesani@warian.net</a:t>
            </a:r>
            <a:endParaRPr sz="180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632934" y="4459890"/>
            <a:ext cx="1199347" cy="530023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202609_EPF_Paris_Final</dc:title>
  <dcterms:created xsi:type="dcterms:W3CDTF">2026-09-18T11:15:17Z</dcterms:created>
  <dcterms:modified xsi:type="dcterms:W3CDTF">2026-09-18T11:15:17Z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verter">
    <vt:lpwstr>StructuredOutput v10.0.20070.1</vt:lpwstr>
  </property>
  <property fmtid="{D5CDD505-2E9C-101B-9397-08002B2CF9AE}" pid="3" name="Created">
    <vt:filetime>2026-09-18T00:00:00Z</vt:filetime>
  </property>
  <property fmtid="{D5CDD505-2E9C-101B-9397-08002B2CF9AE}" pid="4" name="Creator">
    <vt:lpwstr>Google</vt:lpwstr>
  </property>
  <property fmtid="{D5CDD505-2E9C-101B-9397-08002B2CF9AE}" pid="5" name="LastSaved">
    <vt:filetime>2026-09-18T00:00:00Z</vt:filetime>
  </property>
  <property fmtid="{D5CDD505-2E9C-101B-9397-08002B2CF9AE}" pid="6" name="Producer">
    <vt:lpwstr>3-Heights(TM) PDF Security Shell 4.8.25.2 (http://www.pdf-tools.com)</vt:lpwstr>
  </property>
</Properties>
</file>